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92" y="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571819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</a:defRPr>
            </a:pPr>
            <a:r>
              <a:t>DÜNYADA VE TÜRKİYE’DE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81328"/>
            <a:ext cx="107899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800" b="1">
                <a:solidFill>
                  <a:srgbClr val="FFFFFF"/>
                </a:solidFill>
              </a:defRPr>
            </a:pPr>
            <a:r>
              <a:t>İŞ KAZALARI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46888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0">
                <a:solidFill>
                  <a:srgbClr val="DCE6EB"/>
                </a:solidFill>
              </a:defRPr>
            </a:pPr>
            <a:r>
              <a:rPr dirty="0" err="1"/>
              <a:t>Nedenleri</a:t>
            </a:r>
            <a:r>
              <a:rPr dirty="0"/>
              <a:t> • </a:t>
            </a:r>
            <a:r>
              <a:rPr dirty="0" err="1"/>
              <a:t>Sebep</a:t>
            </a:r>
            <a:r>
              <a:rPr dirty="0"/>
              <a:t>–</a:t>
            </a:r>
            <a:r>
              <a:rPr dirty="0" err="1"/>
              <a:t>Sonuç</a:t>
            </a:r>
            <a:r>
              <a:rPr dirty="0"/>
              <a:t> </a:t>
            </a:r>
            <a:r>
              <a:rPr dirty="0" err="1"/>
              <a:t>İlişkileri</a:t>
            </a:r>
            <a:r>
              <a:rPr dirty="0"/>
              <a:t> • </a:t>
            </a:r>
            <a:r>
              <a:rPr dirty="0" err="1"/>
              <a:t>Gerçek</a:t>
            </a:r>
            <a:r>
              <a:rPr dirty="0"/>
              <a:t> </a:t>
            </a:r>
            <a:r>
              <a:rPr dirty="0" err="1"/>
              <a:t>Hayattan</a:t>
            </a:r>
            <a:r>
              <a:rPr dirty="0"/>
              <a:t> </a:t>
            </a:r>
            <a:r>
              <a:rPr dirty="0" err="1"/>
              <a:t>Örnekler</a:t>
            </a:r>
            <a:endParaRPr dirty="0"/>
          </a:p>
        </p:txBody>
      </p:sp>
      <p:sp>
        <p:nvSpPr>
          <p:cNvPr id="7" name="Oval 6"/>
          <p:cNvSpPr/>
          <p:nvPr/>
        </p:nvSpPr>
        <p:spPr>
          <a:xfrm>
            <a:off x="914400" y="3840480"/>
            <a:ext cx="1234440" cy="1234440"/>
          </a:xfrm>
          <a:prstGeom prst="ellipse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3858768"/>
            <a:ext cx="123444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t>!</a:t>
            </a:r>
          </a:p>
        </p:txBody>
      </p:sp>
      <p:sp>
        <p:nvSpPr>
          <p:cNvPr id="9" name="Oval 8"/>
          <p:cNvSpPr/>
          <p:nvPr/>
        </p:nvSpPr>
        <p:spPr>
          <a:xfrm>
            <a:off x="2743200" y="3840480"/>
            <a:ext cx="1234440" cy="1234440"/>
          </a:xfrm>
          <a:prstGeom prst="ellipse">
            <a:avLst/>
          </a:prstGeom>
          <a:solidFill>
            <a:srgbClr val="437E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743200" y="3858768"/>
            <a:ext cx="123444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11" name="Oval 10"/>
          <p:cNvSpPr/>
          <p:nvPr/>
        </p:nvSpPr>
        <p:spPr>
          <a:xfrm>
            <a:off x="4572000" y="3840480"/>
            <a:ext cx="1234440" cy="1234440"/>
          </a:xfrm>
          <a:prstGeom prst="ellipse">
            <a:avLst/>
          </a:prstGeom>
          <a:solidFill>
            <a:srgbClr val="275B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3858768"/>
            <a:ext cx="123444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0" y="3840480"/>
            <a:ext cx="1234440" cy="1234440"/>
          </a:xfrm>
          <a:prstGeom prst="ellipse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0" y="3858768"/>
            <a:ext cx="123444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349240"/>
            <a:ext cx="98755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TEHLİKEYİ FARK ET  →  RİSKİ YÖNET  →  KAZAYI ÖNLE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6A78B79-46CA-7930-C8B7-7B124DC65EC3}"/>
              </a:ext>
            </a:extLst>
          </p:cNvPr>
          <p:cNvSpPr>
            <a:spLocks/>
          </p:cNvSpPr>
          <p:nvPr/>
        </p:nvSpPr>
        <p:spPr>
          <a:xfrm>
            <a:off x="9842946" y="537582"/>
            <a:ext cx="1542785" cy="1438373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7" name="Resim 16">
            <a:extLst>
              <a:ext uri="{FF2B5EF4-FFF2-40B4-BE49-F238E27FC236}">
                <a16:creationId xmlns:a16="http://schemas.microsoft.com/office/drawing/2014/main" id="{E0C4AC28-356D-7089-0F0F-092039D35859}"/>
              </a:ext>
            </a:extLst>
          </p:cNvPr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61387" y="468748"/>
            <a:ext cx="1710859" cy="16185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1. İş Kazası Nedir?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Olayı yalnızca “kaza anı” olarak değil, oluşum zinciriyle değerlendirmek gerekir.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2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1874519"/>
            <a:ext cx="914400" cy="914400"/>
          </a:xfrm>
          <a:prstGeom prst="ellipse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892807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" y="2880360"/>
            <a:ext cx="1554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62F38"/>
                </a:solidFill>
              </a:defRPr>
            </a:pPr>
            <a:r>
              <a:t>TEHLİKE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00200" y="2331720"/>
            <a:ext cx="1005840" cy="0"/>
          </a:xfrm>
          <a:prstGeom prst="line">
            <a:avLst/>
          </a:prstGeom>
          <a:ln w="2794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743200" y="1874519"/>
            <a:ext cx="914400" cy="914400"/>
          </a:xfrm>
          <a:prstGeom prst="ellipse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743200" y="1892807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2880360"/>
            <a:ext cx="1554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62F38"/>
                </a:solidFill>
              </a:defRPr>
            </a:pPr>
            <a:r>
              <a:t>RİSK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703320" y="2331720"/>
            <a:ext cx="1005839" cy="0"/>
          </a:xfrm>
          <a:prstGeom prst="line">
            <a:avLst/>
          </a:prstGeom>
          <a:ln w="2794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846320" y="1874519"/>
            <a:ext cx="914400" cy="914400"/>
          </a:xfrm>
          <a:prstGeom prst="ellipse">
            <a:avLst/>
          </a:prstGeom>
          <a:solidFill>
            <a:srgbClr val="275B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846320" y="1892807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2880360"/>
            <a:ext cx="1554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62F38"/>
                </a:solidFill>
              </a:defRPr>
            </a:pPr>
            <a:r>
              <a:t>GÜVENSİZ</a:t>
            </a:r>
            <a:br/>
            <a:r>
              <a:t>DURUM/DAVRANIŞ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806440" y="2331720"/>
            <a:ext cx="1371600" cy="0"/>
          </a:xfrm>
          <a:prstGeom prst="line">
            <a:avLst/>
          </a:prstGeom>
          <a:ln w="2794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315200" y="1874519"/>
            <a:ext cx="914400" cy="914400"/>
          </a:xfrm>
          <a:prstGeom prst="ellipse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0" y="1892807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95160" y="2880360"/>
            <a:ext cx="1554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62F38"/>
                </a:solidFill>
              </a:defRPr>
            </a:pPr>
            <a:r>
              <a:t>KAZA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275320" y="2331720"/>
            <a:ext cx="1188720" cy="0"/>
          </a:xfrm>
          <a:prstGeom prst="line">
            <a:avLst/>
          </a:prstGeom>
          <a:ln w="2794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601200" y="1874519"/>
            <a:ext cx="914400" cy="914400"/>
          </a:xfrm>
          <a:prstGeom prst="ellipse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0" y="1892807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1160" y="2880360"/>
            <a:ext cx="1554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62F38"/>
                </a:solidFill>
              </a:defRPr>
            </a:pPr>
            <a:r>
              <a:t>SONUÇ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" y="4069080"/>
            <a:ext cx="25146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50392" y="4279392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DD7E37"/>
                </a:solidFill>
              </a:defRPr>
            </a:pPr>
            <a:r>
              <a:t>Yüksekten düşme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" y="4690872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69747E"/>
                </a:solidFill>
              </a:defRPr>
            </a:pPr>
            <a:r>
              <a:t>Şantiye / bakım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02152" y="4069080"/>
            <a:ext cx="25146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666744" y="4279392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275B87"/>
                </a:solidFill>
              </a:defRPr>
            </a:pPr>
            <a:r>
              <a:t>Makine kazası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66744" y="4690872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69747E"/>
                </a:solidFill>
              </a:defRPr>
            </a:pPr>
            <a:r>
              <a:t>Üretim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18504" y="4069080"/>
            <a:ext cx="25146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483096" y="4279392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B53D3D"/>
                </a:solidFill>
              </a:defRPr>
            </a:pPr>
            <a:r>
              <a:t>Elektrik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83096" y="4690872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69747E"/>
                </a:solidFill>
              </a:defRPr>
            </a:pPr>
            <a:r>
              <a:t>Tesisat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134856" y="4069080"/>
            <a:ext cx="25146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299448" y="4279392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277D85"/>
                </a:solidFill>
              </a:defRPr>
            </a:pPr>
            <a:r>
              <a:t>Yangın / patlama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99448" y="4690872"/>
            <a:ext cx="21945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0">
                <a:solidFill>
                  <a:srgbClr val="69747E"/>
                </a:solidFill>
              </a:defRPr>
            </a:pPr>
            <a:r>
              <a:t>Sanayi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1792" y="6510528"/>
            <a:ext cx="2743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1">
                <a:solidFill>
                  <a:srgbClr val="69747E"/>
                </a:solidFill>
              </a:defRPr>
            </a:pPr>
            <a:r>
              <a:t>İŞ SAĞLIĞI VE GÜVENLİĞİ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2. Dünyada İş Kazalarının Boyutu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ILO’nun küresel tahminleri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45920"/>
            <a:ext cx="324612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057400"/>
            <a:ext cx="2880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800" b="1">
                <a:solidFill>
                  <a:srgbClr val="B53D3D"/>
                </a:solidFill>
              </a:defRPr>
            </a:pPr>
            <a:r>
              <a:t>2,93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971800"/>
            <a:ext cx="26060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262F38"/>
                </a:solidFill>
              </a:defRPr>
            </a:pPr>
            <a:r>
              <a:t>işle bağlantılı kaza ve hastalık kaynaklı yıllık ölüm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1645920"/>
            <a:ext cx="324612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4880" y="2057400"/>
            <a:ext cx="2880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800" b="1">
                <a:solidFill>
                  <a:srgbClr val="275B87"/>
                </a:solidFill>
              </a:defRPr>
            </a:pPr>
            <a:r>
              <a:t>395 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71800"/>
            <a:ext cx="26060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262F38"/>
                </a:solidFill>
              </a:defRPr>
            </a:pPr>
            <a:r>
              <a:t>ölümcül olmayan iş kaynaklı yaralanma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66760" y="1645920"/>
            <a:ext cx="324612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49640" y="2057400"/>
            <a:ext cx="2880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800" b="1">
                <a:solidFill>
                  <a:srgbClr val="DD7E37"/>
                </a:solidFill>
              </a:defRPr>
            </a:pPr>
            <a:r>
              <a:t>%4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0" y="2971800"/>
            <a:ext cx="26060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262F38"/>
                </a:solidFill>
              </a:defRPr>
            </a:pPr>
            <a:r>
              <a:t>yaklaşık küresel GSYH maliyeti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98348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16304B"/>
                </a:solidFill>
              </a:defRPr>
            </a:pPr>
            <a:r>
              <a:t>Önemli ayrım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31720" y="4919472"/>
            <a:ext cx="88696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69747E"/>
                </a:solidFill>
              </a:defRPr>
            </a:pPr>
            <a:r>
              <a:t>2,93 milyon ölümün tamamı doğrudan iş kazası değildir; büyük bölümü işle bağlantılı hastalıklardan kaynaklanır.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3. Türkiye’de İş Kazalarının Boyutu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SGK – 2024, 4/a kapsamındaki sigortalılar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52120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43000" y="2057400"/>
            <a:ext cx="1005840" cy="1005840"/>
          </a:xfrm>
          <a:prstGeom prst="ellipse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2075688"/>
            <a:ext cx="100584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31720" y="1965960"/>
            <a:ext cx="31089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000" b="1">
                <a:solidFill>
                  <a:srgbClr val="B53D3D"/>
                </a:solidFill>
              </a:defRPr>
            </a:pPr>
            <a:r>
              <a:t>741.175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31720" y="2743200"/>
            <a:ext cx="2926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262F38"/>
                </a:solidFill>
              </a:defRPr>
            </a:pPr>
            <a:r>
              <a:t>iş kazası sonucu yaralanan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600200"/>
            <a:ext cx="52120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675120" y="2057400"/>
            <a:ext cx="1005840" cy="1005840"/>
          </a:xfrm>
          <a:prstGeom prst="ellipse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75120" y="2075688"/>
            <a:ext cx="100584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0" y="1965960"/>
            <a:ext cx="31089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000" b="1">
                <a:solidFill>
                  <a:srgbClr val="16304B"/>
                </a:solidFill>
              </a:defRPr>
            </a:pPr>
            <a:r>
              <a:t>1.904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0" y="2743200"/>
            <a:ext cx="29260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262F38"/>
                </a:solidFill>
              </a:defRPr>
            </a:pPr>
            <a:r>
              <a:t>iş kazası sonucu hayatını kaybeden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44068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0">
                <a:solidFill>
                  <a:srgbClr val="69747E"/>
                </a:solidFill>
              </a:defRPr>
            </a:pPr>
            <a:r>
              <a:t>Rakamlar, iş güvenliğinin yalnızca mevzuat konusu değil; günlük çalışma hayatının doğrudan bir parçası olduğunu gösteriyor.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4. İş Kazalarının Temel Nedenleri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Tek bir neden yerine, birbirini besleyen faktörler düşünülmelidir.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1161288" y="1600200"/>
            <a:ext cx="685800" cy="685800"/>
          </a:xfrm>
          <a:prstGeom prst="ellipse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61288" y="1618488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450592"/>
            <a:ext cx="19659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B53D3D"/>
                </a:solidFill>
              </a:defRPr>
            </a:pPr>
            <a:r>
              <a:t>Güvensiz</a:t>
            </a:r>
            <a:br/>
            <a:r>
              <a:t>Davranış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3246120"/>
            <a:ext cx="19659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3502152"/>
            <a:ext cx="16916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0">
                <a:solidFill>
                  <a:srgbClr val="262F38"/>
                </a:solidFill>
              </a:defRPr>
            </a:pPr>
            <a:r>
              <a:t>KKD kullanmamak</a:t>
            </a:r>
            <a:br/>
            <a:r>
              <a:t>Talimat dışı çalışma</a:t>
            </a:r>
          </a:p>
        </p:txBody>
      </p:sp>
      <p:sp>
        <p:nvSpPr>
          <p:cNvPr id="11" name="Oval 10"/>
          <p:cNvSpPr/>
          <p:nvPr/>
        </p:nvSpPr>
        <p:spPr>
          <a:xfrm>
            <a:off x="3493007" y="1600200"/>
            <a:ext cx="685800" cy="685800"/>
          </a:xfrm>
          <a:prstGeom prst="ellipse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93007" y="1618488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4639" y="2450592"/>
            <a:ext cx="19659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DD7E37"/>
                </a:solidFill>
              </a:defRPr>
            </a:pPr>
            <a:r>
              <a:t>Güvensiz</a:t>
            </a:r>
            <a:br/>
            <a:r>
              <a:t>Koşullar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34639" y="3246120"/>
            <a:ext cx="19659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971799" y="3502152"/>
            <a:ext cx="16916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0">
                <a:solidFill>
                  <a:srgbClr val="262F38"/>
                </a:solidFill>
              </a:defRPr>
            </a:pPr>
            <a:r>
              <a:t>Koruyucusuz makine</a:t>
            </a:r>
            <a:br/>
            <a:r>
              <a:t>Kaygan zemin</a:t>
            </a:r>
          </a:p>
        </p:txBody>
      </p:sp>
      <p:sp>
        <p:nvSpPr>
          <p:cNvPr id="16" name="Oval 15"/>
          <p:cNvSpPr/>
          <p:nvPr/>
        </p:nvSpPr>
        <p:spPr>
          <a:xfrm>
            <a:off x="5824727" y="1600200"/>
            <a:ext cx="685800" cy="685800"/>
          </a:xfrm>
          <a:prstGeom prst="ellipse">
            <a:avLst/>
          </a:prstGeom>
          <a:solidFill>
            <a:srgbClr val="275B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824727" y="1618488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66359" y="2450592"/>
            <a:ext cx="19659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75B87"/>
                </a:solidFill>
              </a:defRPr>
            </a:pPr>
            <a:r>
              <a:t>Eğitim</a:t>
            </a:r>
            <a:br/>
            <a:r>
              <a:t>Eksikliği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66359" y="3246120"/>
            <a:ext cx="19659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303520" y="3502152"/>
            <a:ext cx="16916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0">
                <a:solidFill>
                  <a:srgbClr val="262F38"/>
                </a:solidFill>
              </a:defRPr>
            </a:pPr>
            <a:r>
              <a:t>Yetersiz işe uyum</a:t>
            </a:r>
            <a:br/>
            <a:r>
              <a:t>Yanlış uygulama</a:t>
            </a:r>
          </a:p>
        </p:txBody>
      </p:sp>
      <p:sp>
        <p:nvSpPr>
          <p:cNvPr id="21" name="Oval 20"/>
          <p:cNvSpPr/>
          <p:nvPr/>
        </p:nvSpPr>
        <p:spPr>
          <a:xfrm>
            <a:off x="8156448" y="1600200"/>
            <a:ext cx="685800" cy="685800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156448" y="1618488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79" y="2450592"/>
            <a:ext cx="19659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77D85"/>
                </a:solidFill>
              </a:defRPr>
            </a:pPr>
            <a:r>
              <a:t>Denetim</a:t>
            </a:r>
            <a:br/>
            <a:r>
              <a:t>Eksikliği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98079" y="3246120"/>
            <a:ext cx="19659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635240" y="3502152"/>
            <a:ext cx="16916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0">
                <a:solidFill>
                  <a:srgbClr val="262F38"/>
                </a:solidFill>
              </a:defRPr>
            </a:pPr>
            <a:r>
              <a:t>Risklerin izlenmemesi</a:t>
            </a:r>
            <a:br/>
            <a:r>
              <a:t>Kuralların uygulanmaması</a:t>
            </a:r>
          </a:p>
        </p:txBody>
      </p:sp>
      <p:sp>
        <p:nvSpPr>
          <p:cNvPr id="26" name="Oval 25"/>
          <p:cNvSpPr/>
          <p:nvPr/>
        </p:nvSpPr>
        <p:spPr>
          <a:xfrm>
            <a:off x="10488168" y="1600200"/>
            <a:ext cx="685800" cy="685800"/>
          </a:xfrm>
          <a:prstGeom prst="ellipse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488168" y="1618488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29800" y="2450592"/>
            <a:ext cx="19659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16304B"/>
                </a:solidFill>
              </a:defRPr>
            </a:pPr>
            <a:r>
              <a:t>Yönetimsel</a:t>
            </a:r>
            <a:br/>
            <a:r>
              <a:t>Nedenler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829800" y="3246120"/>
            <a:ext cx="196596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966960" y="3502152"/>
            <a:ext cx="16916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0">
                <a:solidFill>
                  <a:srgbClr val="262F38"/>
                </a:solidFill>
              </a:defRPr>
            </a:pPr>
            <a:r>
              <a:t>Aşırı iş yükü</a:t>
            </a:r>
            <a:br/>
            <a:r>
              <a:t>Zaman baskısı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5257800"/>
            <a:ext cx="104241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16304B"/>
                </a:solidFill>
              </a:defRPr>
            </a:pPr>
            <a:r>
              <a:t>Kritik fikir: “çalışan hatası” çoğu zaman sistemdeki başka eksikliklerle birlikte ortaya çıkar.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5. Kaza Zinciri: Sebep → Sonuç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Zincirin bir halkası kontrol edilirse olayın sonucu değişebilir.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2148840"/>
            <a:ext cx="1600200" cy="1463040"/>
          </a:xfrm>
          <a:prstGeom prst="roundRect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79" y="2487168"/>
            <a:ext cx="14173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TEHLİKE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947672" y="2880360"/>
            <a:ext cx="274320" cy="0"/>
          </a:xfrm>
          <a:prstGeom prst="line">
            <a:avLst/>
          </a:prstGeom>
          <a:ln w="2540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2286000" y="2148840"/>
            <a:ext cx="1600200" cy="1463040"/>
          </a:xfrm>
          <a:prstGeom prst="roundRect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377440" y="2487168"/>
            <a:ext cx="14173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RİSKİN</a:t>
            </a:r>
            <a:br/>
            <a:r>
              <a:t>FARK EDİLMEMESİ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13632" y="2880360"/>
            <a:ext cx="274320" cy="0"/>
          </a:xfrm>
          <a:prstGeom prst="line">
            <a:avLst/>
          </a:prstGeom>
          <a:ln w="2540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251959" y="2148840"/>
            <a:ext cx="1600200" cy="1463040"/>
          </a:xfrm>
          <a:prstGeom prst="roundRect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43399" y="2487168"/>
            <a:ext cx="14173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ÖNLEM</a:t>
            </a:r>
            <a:br/>
            <a:r>
              <a:t>ALINMAMASI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879592" y="2880360"/>
            <a:ext cx="274320" cy="0"/>
          </a:xfrm>
          <a:prstGeom prst="line">
            <a:avLst/>
          </a:prstGeom>
          <a:ln w="2540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17919" y="2148840"/>
            <a:ext cx="1600200" cy="1463040"/>
          </a:xfrm>
          <a:prstGeom prst="roundRect">
            <a:avLst/>
          </a:prstGeom>
          <a:solidFill>
            <a:srgbClr val="275B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09359" y="2487168"/>
            <a:ext cx="14173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GÜVENSİZ</a:t>
            </a:r>
            <a:br/>
            <a:r>
              <a:t>ÇALIŞMA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845551" y="2880360"/>
            <a:ext cx="274320" cy="0"/>
          </a:xfrm>
          <a:prstGeom prst="line">
            <a:avLst/>
          </a:prstGeom>
          <a:ln w="2540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183879" y="2148840"/>
            <a:ext cx="1600200" cy="1463040"/>
          </a:xfrm>
          <a:prstGeom prst="roundRect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75319" y="2487168"/>
            <a:ext cx="14173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KAZA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9811511" y="2880360"/>
            <a:ext cx="274321" cy="0"/>
          </a:xfrm>
          <a:prstGeom prst="line">
            <a:avLst/>
          </a:prstGeom>
          <a:ln w="2540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10149840" y="2148840"/>
            <a:ext cx="1600200" cy="1463040"/>
          </a:xfrm>
          <a:prstGeom prst="roundRect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241280" y="2487168"/>
            <a:ext cx="14173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YARALANMA /</a:t>
            </a:r>
            <a:br/>
            <a:r>
              <a:t>ÖLÜM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343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37E53"/>
                </a:solidFill>
              </a:defRPr>
            </a:pPr>
            <a:r>
              <a:t>Önleme noktaları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23160" y="4297680"/>
            <a:ext cx="88696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Risk değerlendirmesi  •  Teknik önlem  •  Eğitim  •  Denetim  •  Acil durum hazırlığı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6. Türkiye’den Örnek: SOMA MADEN FACİASI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13 Mayıs 2014 • Soma / Manisa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54480"/>
            <a:ext cx="3657600" cy="3931920"/>
          </a:xfrm>
          <a:prstGeom prst="roundRect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1089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5400" b="1">
                <a:solidFill>
                  <a:srgbClr val="FFFFFF"/>
                </a:solidFill>
              </a:defRPr>
            </a:pPr>
            <a:r>
              <a:t>301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017520"/>
            <a:ext cx="3017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maden işçisi</a:t>
            </a:r>
            <a:br/>
            <a:r>
              <a:t>hayatını kaybetti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1645920"/>
            <a:ext cx="2834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00" b="1">
                <a:solidFill>
                  <a:srgbClr val="16304B"/>
                </a:solidFill>
              </a:defRPr>
            </a:pPr>
            <a:r>
              <a:t>Sebep ve riskler</a:t>
            </a:r>
          </a:p>
        </p:txBody>
      </p:sp>
      <p:sp>
        <p:nvSpPr>
          <p:cNvPr id="10" name="Oval 9"/>
          <p:cNvSpPr/>
          <p:nvPr/>
        </p:nvSpPr>
        <p:spPr>
          <a:xfrm>
            <a:off x="4754880" y="2240280"/>
            <a:ext cx="438912" cy="438912"/>
          </a:xfrm>
          <a:prstGeom prst="ellipse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54880" y="225856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49240" y="2267712"/>
            <a:ext cx="5303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Yangın ve zehirli gazlar</a:t>
            </a:r>
          </a:p>
        </p:txBody>
      </p:sp>
      <p:sp>
        <p:nvSpPr>
          <p:cNvPr id="13" name="Oval 12"/>
          <p:cNvSpPr/>
          <p:nvPr/>
        </p:nvSpPr>
        <p:spPr>
          <a:xfrm>
            <a:off x="4754880" y="2898648"/>
            <a:ext cx="438912" cy="438912"/>
          </a:xfrm>
          <a:prstGeom prst="ellipse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54880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9240" y="2926080"/>
            <a:ext cx="5303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Havalandırma sorunları</a:t>
            </a:r>
          </a:p>
        </p:txBody>
      </p:sp>
      <p:sp>
        <p:nvSpPr>
          <p:cNvPr id="16" name="Oval 15"/>
          <p:cNvSpPr/>
          <p:nvPr/>
        </p:nvSpPr>
        <p:spPr>
          <a:xfrm>
            <a:off x="4754880" y="3557016"/>
            <a:ext cx="438912" cy="438912"/>
          </a:xfrm>
          <a:prstGeom prst="ellipse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754880" y="357530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49240" y="3584448"/>
            <a:ext cx="5303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Acil durum yönetimi</a:t>
            </a:r>
          </a:p>
        </p:txBody>
      </p:sp>
      <p:sp>
        <p:nvSpPr>
          <p:cNvPr id="19" name="Oval 18"/>
          <p:cNvSpPr/>
          <p:nvPr/>
        </p:nvSpPr>
        <p:spPr>
          <a:xfrm>
            <a:off x="4754880" y="4215384"/>
            <a:ext cx="438912" cy="438912"/>
          </a:xfrm>
          <a:prstGeom prst="ellipse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754880" y="423367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49240" y="4242816"/>
            <a:ext cx="5303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Risk yönetimi ve İSG eksiklikleri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54880" y="4892040"/>
            <a:ext cx="62179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B53D3D"/>
                </a:solidFill>
              </a:defRPr>
            </a:pPr>
            <a:r>
              <a:t>Ders: Büyük felaketler çoğu zaman tek bir hatanın değil, birçok eksikliğin birleşimidir.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7. Soma: Sebep → Kaza → Sonuç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Bir olayın arkasındaki sistemsel nedenleri görmek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011680"/>
            <a:ext cx="1920240" cy="1508760"/>
          </a:xfrm>
          <a:prstGeom prst="roundRect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04088" y="2331720"/>
            <a:ext cx="1700784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RİSKLER</a:t>
            </a:r>
            <a:br/>
            <a:r>
              <a:t>ve eksiklikler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532888" y="2743200"/>
            <a:ext cx="329184" cy="0"/>
          </a:xfrm>
          <a:prstGeom prst="line">
            <a:avLst/>
          </a:prstGeom>
          <a:ln w="2794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2926079" y="2011680"/>
            <a:ext cx="1920240" cy="1508760"/>
          </a:xfrm>
          <a:prstGeom prst="roundRect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035808" y="2331720"/>
            <a:ext cx="1700784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YANGIN +</a:t>
            </a:r>
            <a:br/>
            <a:r>
              <a:t>Zehirli gaz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864608" y="2743200"/>
            <a:ext cx="329184" cy="0"/>
          </a:xfrm>
          <a:prstGeom prst="line">
            <a:avLst/>
          </a:prstGeom>
          <a:ln w="2794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257800" y="2011680"/>
            <a:ext cx="1920240" cy="1508760"/>
          </a:xfrm>
          <a:prstGeom prst="roundRect">
            <a:avLst/>
          </a:prstGeom>
          <a:solidFill>
            <a:srgbClr val="275B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67528" y="2331720"/>
            <a:ext cx="1700784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TAHLİYEDE</a:t>
            </a:r>
            <a:br/>
            <a:r>
              <a:t>kritik sorunlar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196328" y="2743200"/>
            <a:ext cx="329184" cy="0"/>
          </a:xfrm>
          <a:prstGeom prst="line">
            <a:avLst/>
          </a:prstGeom>
          <a:ln w="2794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589519" y="2011680"/>
            <a:ext cx="1920240" cy="1508760"/>
          </a:xfrm>
          <a:prstGeom prst="roundRect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99247" y="2331720"/>
            <a:ext cx="1700784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BÜYÜK</a:t>
            </a:r>
            <a:br/>
            <a:r>
              <a:t>FACİA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528047" y="2743200"/>
            <a:ext cx="329185" cy="0"/>
          </a:xfrm>
          <a:prstGeom prst="line">
            <a:avLst/>
          </a:prstGeom>
          <a:ln w="27940">
            <a:solidFill>
              <a:srgbClr val="6974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921240" y="2011680"/>
            <a:ext cx="1920240" cy="1508760"/>
          </a:xfrm>
          <a:prstGeom prst="roundRect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030967" y="2331720"/>
            <a:ext cx="1700784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301 ÖLÜM</a:t>
            </a:r>
            <a:br/>
            <a:r>
              <a:t>ve ağır sonuçlar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343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437E53"/>
                </a:solidFill>
              </a:defRPr>
            </a:pPr>
            <a:r>
              <a:t>Önleme fırsatı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4297680"/>
            <a:ext cx="89611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Tehlikeyi belirlemek → riskleri kontrol etmek → acil duruma hazırlanmak → sürekli denetlemek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8. Dünyadan Örnek: ÇERNOBİL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26 Nisan 1986 • Ukrayna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00200"/>
            <a:ext cx="3749039" cy="3886200"/>
          </a:xfrm>
          <a:prstGeom prst="roundRect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3200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ÇERNOBİL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43200"/>
            <a:ext cx="3200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Büyük bir nükleer / endüstriyel güvenlik felaketi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6320" y="1691640"/>
            <a:ext cx="3200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00" b="1">
                <a:solidFill>
                  <a:srgbClr val="16304B"/>
                </a:solidFill>
              </a:defRPr>
            </a:pPr>
            <a:r>
              <a:t>Öne çıkan faktörler</a:t>
            </a:r>
          </a:p>
        </p:txBody>
      </p:sp>
      <p:sp>
        <p:nvSpPr>
          <p:cNvPr id="10" name="Oval 9"/>
          <p:cNvSpPr/>
          <p:nvPr/>
        </p:nvSpPr>
        <p:spPr>
          <a:xfrm>
            <a:off x="4892040" y="2240280"/>
            <a:ext cx="438912" cy="438912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92040" y="225856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2267712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İnsan faktörü ve hatalar</a:t>
            </a:r>
          </a:p>
        </p:txBody>
      </p:sp>
      <p:sp>
        <p:nvSpPr>
          <p:cNvPr id="13" name="Oval 12"/>
          <p:cNvSpPr/>
          <p:nvPr/>
        </p:nvSpPr>
        <p:spPr>
          <a:xfrm>
            <a:off x="4892040" y="2898648"/>
            <a:ext cx="438912" cy="438912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892040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2926080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Güvenlik prosedürlerinden sapmalar</a:t>
            </a:r>
          </a:p>
        </p:txBody>
      </p:sp>
      <p:sp>
        <p:nvSpPr>
          <p:cNvPr id="16" name="Oval 15"/>
          <p:cNvSpPr/>
          <p:nvPr/>
        </p:nvSpPr>
        <p:spPr>
          <a:xfrm>
            <a:off x="4892040" y="3557016"/>
            <a:ext cx="438912" cy="438912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92040" y="357530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0" y="3584448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Reaktör tasarımındaki güvenlik eksiklikleri</a:t>
            </a:r>
          </a:p>
        </p:txBody>
      </p:sp>
      <p:sp>
        <p:nvSpPr>
          <p:cNvPr id="19" name="Oval 18"/>
          <p:cNvSpPr/>
          <p:nvPr/>
        </p:nvSpPr>
        <p:spPr>
          <a:xfrm>
            <a:off x="4892040" y="4215384"/>
            <a:ext cx="438912" cy="438912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892040" y="423367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0" y="4242816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Güvenlik kültürü ve yönetim sorunları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6320" y="4892040"/>
            <a:ext cx="6126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B53D3D"/>
                </a:solidFill>
              </a:defRPr>
            </a:pPr>
            <a:r>
              <a:t>Sonuç: patlama, yangın, radyoaktif salım, tahliyeler ve uzun süreli sağlık/çevre etkileri.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9. Dünyadan Örnek: BHOPAL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1984 • Bhopal / Hindistan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10</a:t>
            </a:r>
          </a:p>
        </p:txBody>
      </p:sp>
      <p:sp>
        <p:nvSpPr>
          <p:cNvPr id="6" name="Oval 5"/>
          <p:cNvSpPr/>
          <p:nvPr/>
        </p:nvSpPr>
        <p:spPr>
          <a:xfrm>
            <a:off x="1280160" y="2231136"/>
            <a:ext cx="1097280" cy="1097280"/>
          </a:xfrm>
          <a:prstGeom prst="ellipse">
            <a:avLst/>
          </a:prstGeom>
          <a:solidFill>
            <a:srgbClr val="D2D7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432560" y="2322576"/>
            <a:ext cx="1554480" cy="1554480"/>
          </a:xfrm>
          <a:prstGeom prst="ellipse">
            <a:avLst/>
          </a:prstGeom>
          <a:solidFill>
            <a:srgbClr val="D2D7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584960" y="2414016"/>
            <a:ext cx="2011680" cy="2011680"/>
          </a:xfrm>
          <a:prstGeom prst="ellipse">
            <a:avLst/>
          </a:prstGeom>
          <a:solidFill>
            <a:srgbClr val="D2D7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2743200"/>
            <a:ext cx="25603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400" b="1">
                <a:solidFill>
                  <a:srgbClr val="B53D3D"/>
                </a:solidFill>
              </a:defRPr>
            </a:pPr>
            <a:r>
              <a:t>KİMYASAL</a:t>
            </a:r>
            <a:br/>
            <a:r>
              <a:t>FELAKET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057400"/>
            <a:ext cx="15544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846320" y="2331720"/>
            <a:ext cx="640080" cy="640080"/>
          </a:xfrm>
          <a:prstGeom prst="ellipse">
            <a:avLst/>
          </a:prstGeom>
          <a:solidFill>
            <a:srgbClr val="275B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46320" y="2350008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3154680"/>
            <a:ext cx="1280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275B87"/>
                </a:solidFill>
              </a:defRPr>
            </a:pPr>
            <a:r>
              <a:t>Teknik</a:t>
            </a:r>
            <a:br/>
            <a:r>
              <a:t>sistemler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2057400"/>
            <a:ext cx="15544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675120" y="2331720"/>
            <a:ext cx="640080" cy="640080"/>
          </a:xfrm>
          <a:prstGeom prst="ellipse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75120" y="2350008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154680"/>
            <a:ext cx="1280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DD7E37"/>
                </a:solidFill>
              </a:defRPr>
            </a:pPr>
            <a:r>
              <a:t>Bakım /</a:t>
            </a:r>
            <a:br/>
            <a:r>
              <a:t>kontrol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2057400"/>
            <a:ext cx="15544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503920" y="2331720"/>
            <a:ext cx="640080" cy="640080"/>
          </a:xfrm>
          <a:prstGeom prst="ellipse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03920" y="2350008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3154680"/>
            <a:ext cx="1280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B53D3D"/>
                </a:solidFill>
              </a:defRPr>
            </a:pPr>
            <a:r>
              <a:t>Acil durum</a:t>
            </a:r>
            <a:br/>
            <a:r>
              <a:t>planı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75520" y="2057400"/>
            <a:ext cx="15544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0332720" y="2331720"/>
            <a:ext cx="640080" cy="640080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332720" y="2350008"/>
            <a:ext cx="6400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12680" y="3154680"/>
            <a:ext cx="1280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00" b="1">
                <a:solidFill>
                  <a:srgbClr val="277D85"/>
                </a:solidFill>
              </a:defRPr>
            </a:pPr>
            <a:r>
              <a:t>Eğitim /</a:t>
            </a:r>
            <a:br/>
            <a:r>
              <a:t>yönetim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43400" y="4800600"/>
            <a:ext cx="71323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16304B"/>
                </a:solidFill>
              </a:defRPr>
            </a:pPr>
            <a:r>
              <a:t>Ders: Endüstriyel güvenlikte teknik, insan ve yönetim faktörleri birlikte ele alınmalıdır.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10. İş Kazalarının Sonuçları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Etkiler yalnızca yaralanan çalışanla sınırlı değildir.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37360"/>
            <a:ext cx="24688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463040" y="2103120"/>
            <a:ext cx="822960" cy="822960"/>
          </a:xfrm>
          <a:prstGeom prst="ellipse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63040" y="2121408"/>
            <a:ext cx="8229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15468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B53D3D"/>
                </a:solidFill>
              </a:defRPr>
            </a:pPr>
            <a:r>
              <a:t>ÇALIŞAN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703320"/>
            <a:ext cx="19202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262F38"/>
                </a:solidFill>
              </a:defRPr>
            </a:pPr>
            <a:r>
              <a:t>Yaralanma</a:t>
            </a:r>
            <a:br/>
            <a:r>
              <a:t>Kalıcı hasar</a:t>
            </a:r>
            <a:br/>
            <a:r>
              <a:t>Ölüm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40" y="1737360"/>
            <a:ext cx="24688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297680" y="2103120"/>
            <a:ext cx="822960" cy="822960"/>
          </a:xfrm>
          <a:prstGeom prst="ellipse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297680" y="2121408"/>
            <a:ext cx="8229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315468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DD7E37"/>
                </a:solidFill>
              </a:defRPr>
            </a:pPr>
            <a:r>
              <a:t>AİLE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3703320"/>
            <a:ext cx="19202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262F38"/>
                </a:solidFill>
              </a:defRPr>
            </a:pPr>
            <a:r>
              <a:t>Gelir kaybı</a:t>
            </a:r>
            <a:br/>
            <a:r>
              <a:t>Psikolojik etki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1737360"/>
            <a:ext cx="24688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7132320" y="2103120"/>
            <a:ext cx="822960" cy="822960"/>
          </a:xfrm>
          <a:prstGeom prst="ellipse">
            <a:avLst/>
          </a:prstGeom>
          <a:solidFill>
            <a:srgbClr val="275B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32320" y="2121408"/>
            <a:ext cx="8229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315468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275B87"/>
                </a:solidFill>
              </a:defRPr>
            </a:pPr>
            <a:r>
              <a:t>İŞLETME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3703320"/>
            <a:ext cx="19202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262F38"/>
                </a:solidFill>
              </a:defRPr>
            </a:pPr>
            <a:r>
              <a:t>Üretim kaybı</a:t>
            </a:r>
            <a:br/>
            <a:r>
              <a:t>Maddi / hukuki sonuç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89720" y="1737360"/>
            <a:ext cx="24688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966960" y="2103120"/>
            <a:ext cx="822960" cy="822960"/>
          </a:xfrm>
          <a:prstGeom prst="ellipse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966960" y="2121408"/>
            <a:ext cx="8229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72600" y="3154680"/>
            <a:ext cx="2103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800" b="1">
                <a:solidFill>
                  <a:srgbClr val="16304B"/>
                </a:solidFill>
              </a:defRPr>
            </a:pPr>
            <a:r>
              <a:t>TOPLUM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64040" y="3703320"/>
            <a:ext cx="192024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0">
                <a:solidFill>
                  <a:srgbClr val="262F38"/>
                </a:solidFill>
              </a:defRPr>
            </a:pPr>
            <a:r>
              <a:t>Sağlık maliyeti</a:t>
            </a:r>
            <a:br/>
            <a:r>
              <a:t>Sosyal yük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11. İş Kazalarının Görünmeyen Maliyeti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Kaza maliyeti, hastane veya tazminat faturasıyla bitmez.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2120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1965960"/>
            <a:ext cx="4572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B53D3D"/>
                </a:solidFill>
              </a:defRPr>
            </a:pPr>
            <a:r>
              <a:t>GÖRÜNEN MALİYETLER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2606040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• Tedavi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108960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• Tazminat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3611880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• Ekipman hasarı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114800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• Üretim kaybı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645920"/>
            <a:ext cx="52120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0" y="1965960"/>
            <a:ext cx="4572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000" b="1">
                <a:solidFill>
                  <a:srgbClr val="16304B"/>
                </a:solidFill>
              </a:defRPr>
            </a:pPr>
            <a:r>
              <a:t>GÖRÜNMEYEN MALİYETLER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0" y="2606040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• Deneyimli çalışan kaybı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0" y="3108960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• Motivasyon düşüşü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0" y="3611880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• İtibar kaybı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0" y="4114800"/>
            <a:ext cx="40233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• Aile ve toplum etkileri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5532120"/>
            <a:ext cx="101498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69747E"/>
                </a:solidFill>
              </a:defRPr>
            </a:pPr>
            <a:r>
              <a:t>ILO: İş kazaları ve işle bağlantılı hastalıkların küresel ekonomik maliyeti yaklaşık %4 GSYH olarak tahmin edilmektedir.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12. İş Kazaları Nasıl Önlenir?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En etkili yaklaşım, tehlikeyi kaynağında ortadan kaldırmaktır.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84167" y="1600200"/>
            <a:ext cx="4023360" cy="685800"/>
          </a:xfrm>
          <a:prstGeom prst="roundRect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221327" y="1673352"/>
            <a:ext cx="457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9967" y="1673352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TEHLİKEYİ ORTADAN KALDIR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9967" y="1947672"/>
            <a:ext cx="3108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Eliminasyon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4207" y="2468880"/>
            <a:ext cx="3383280" cy="685800"/>
          </a:xfrm>
          <a:prstGeom prst="roundRect">
            <a:avLst/>
          </a:prstGeom>
          <a:solidFill>
            <a:srgbClr val="275B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1367" y="2542032"/>
            <a:ext cx="457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90007" y="2542032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MÜHENDİSLİK ÖNLEMLERİ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90007" y="2816352"/>
            <a:ext cx="2468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Koruyucu / izolasyon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24247" y="3337560"/>
            <a:ext cx="2743200" cy="685800"/>
          </a:xfrm>
          <a:prstGeom prst="round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861407" y="3410712"/>
            <a:ext cx="457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0047" y="3410712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İDARİ ÖNLEMLER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0047" y="3685032"/>
            <a:ext cx="18288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Eğitim / prosedür / denetim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44287" y="4206240"/>
            <a:ext cx="2103120" cy="685800"/>
          </a:xfrm>
          <a:prstGeom prst="roundRect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181447" y="4279392"/>
            <a:ext cx="457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9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30087" y="4279392"/>
            <a:ext cx="118871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KKD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30087" y="4553712"/>
            <a:ext cx="118871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</a:defRPr>
            </a:pPr>
            <a:r>
              <a:t>Baret / gözlük / eldiven vb.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5440680"/>
            <a:ext cx="99669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16304B"/>
                </a:solidFill>
              </a:defRPr>
            </a:pPr>
            <a:r>
              <a:t>KKD önemlidir; ancak mümkün olduğunda tehlikeyi kaynağında kontrol eden önlemler daha güçlüdür.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13. Güvenli Çalışma Kontrol Listesi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Sahada uygulanabilir 8 temel adım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14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1508760"/>
            <a:ext cx="502920" cy="502920"/>
          </a:xfrm>
          <a:prstGeom prst="ellipse">
            <a:avLst/>
          </a:prstGeom>
          <a:solidFill>
            <a:srgbClr val="437E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2704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527048"/>
            <a:ext cx="4389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262F38"/>
                </a:solidFill>
              </a:defRPr>
            </a:pPr>
            <a:r>
              <a:t>Risk değerlendirmesi</a:t>
            </a:r>
          </a:p>
        </p:txBody>
      </p:sp>
      <p:sp>
        <p:nvSpPr>
          <p:cNvPr id="9" name="Rectangle 8"/>
          <p:cNvSpPr/>
          <p:nvPr/>
        </p:nvSpPr>
        <p:spPr>
          <a:xfrm>
            <a:off x="1554480" y="2011680"/>
            <a:ext cx="4389120" cy="27432"/>
          </a:xfrm>
          <a:prstGeom prst="rect">
            <a:avLst/>
          </a:prstGeom>
          <a:solidFill>
            <a:srgbClr val="DA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400800" y="1508760"/>
            <a:ext cx="502920" cy="502920"/>
          </a:xfrm>
          <a:prstGeom prst="ellipse">
            <a:avLst/>
          </a:prstGeom>
          <a:solidFill>
            <a:srgbClr val="437E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152704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1527048"/>
            <a:ext cx="4389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262F38"/>
                </a:solidFill>
              </a:defRPr>
            </a:pPr>
            <a:r>
              <a:t>İşe uygun eğitim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32320" y="2011680"/>
            <a:ext cx="4389120" cy="27432"/>
          </a:xfrm>
          <a:prstGeom prst="rect">
            <a:avLst/>
          </a:prstGeom>
          <a:solidFill>
            <a:srgbClr val="DA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22960" y="2606039"/>
            <a:ext cx="502920" cy="502920"/>
          </a:xfrm>
          <a:prstGeom prst="ellipse">
            <a:avLst/>
          </a:prstGeom>
          <a:solidFill>
            <a:srgbClr val="437E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" y="2624327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2624327"/>
            <a:ext cx="4389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262F38"/>
                </a:solidFill>
              </a:defRPr>
            </a:pPr>
            <a:r>
              <a:t>Makine koruyucuları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554480" y="3108959"/>
            <a:ext cx="4389120" cy="27432"/>
          </a:xfrm>
          <a:prstGeom prst="rect">
            <a:avLst/>
          </a:prstGeom>
          <a:solidFill>
            <a:srgbClr val="DA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400800" y="2606039"/>
            <a:ext cx="502920" cy="502920"/>
          </a:xfrm>
          <a:prstGeom prst="ellipse">
            <a:avLst/>
          </a:prstGeom>
          <a:solidFill>
            <a:srgbClr val="437E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2624327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0" y="2624327"/>
            <a:ext cx="4389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262F38"/>
                </a:solidFill>
              </a:defRPr>
            </a:pPr>
            <a:r>
              <a:t>Periyodik bakım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32320" y="3108959"/>
            <a:ext cx="4389120" cy="27432"/>
          </a:xfrm>
          <a:prstGeom prst="rect">
            <a:avLst/>
          </a:prstGeom>
          <a:solidFill>
            <a:srgbClr val="DA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22960" y="3703320"/>
            <a:ext cx="502920" cy="502920"/>
          </a:xfrm>
          <a:prstGeom prst="ellipse">
            <a:avLst/>
          </a:prstGeom>
          <a:solidFill>
            <a:srgbClr val="437E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2960" y="3721607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3721607"/>
            <a:ext cx="4389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262F38"/>
                </a:solidFill>
              </a:defRPr>
            </a:pPr>
            <a:r>
              <a:t>Uygun KKD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554480" y="4206240"/>
            <a:ext cx="4389120" cy="27432"/>
          </a:xfrm>
          <a:prstGeom prst="rect">
            <a:avLst/>
          </a:prstGeom>
          <a:solidFill>
            <a:srgbClr val="DA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400800" y="3703320"/>
            <a:ext cx="502920" cy="502920"/>
          </a:xfrm>
          <a:prstGeom prst="ellipse">
            <a:avLst/>
          </a:prstGeom>
          <a:solidFill>
            <a:srgbClr val="437E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0" y="3721607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320" y="3721607"/>
            <a:ext cx="4389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262F38"/>
                </a:solidFill>
              </a:defRPr>
            </a:pPr>
            <a:r>
              <a:t>Saha denetimi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32320" y="4206240"/>
            <a:ext cx="4389120" cy="27432"/>
          </a:xfrm>
          <a:prstGeom prst="rect">
            <a:avLst/>
          </a:prstGeom>
          <a:solidFill>
            <a:srgbClr val="DA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22960" y="4800600"/>
            <a:ext cx="502920" cy="502920"/>
          </a:xfrm>
          <a:prstGeom prst="ellipse">
            <a:avLst/>
          </a:prstGeom>
          <a:solidFill>
            <a:srgbClr val="437E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22960" y="481888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4818888"/>
            <a:ext cx="4389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262F38"/>
                </a:solidFill>
              </a:defRPr>
            </a:pPr>
            <a:r>
              <a:t>Acil durum planı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554480" y="5303520"/>
            <a:ext cx="4389120" cy="27432"/>
          </a:xfrm>
          <a:prstGeom prst="rect">
            <a:avLst/>
          </a:prstGeom>
          <a:solidFill>
            <a:srgbClr val="DA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6400800" y="4800600"/>
            <a:ext cx="502920" cy="502920"/>
          </a:xfrm>
          <a:prstGeom prst="ellipse">
            <a:avLst/>
          </a:prstGeom>
          <a:solidFill>
            <a:srgbClr val="437E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400800" y="481888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32320" y="4818888"/>
            <a:ext cx="4389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262F38"/>
                </a:solidFill>
              </a:defRPr>
            </a:pPr>
            <a:r>
              <a:t>Çalışan katılımı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132320" y="5303520"/>
            <a:ext cx="4389120" cy="27432"/>
          </a:xfrm>
          <a:prstGeom prst="rect">
            <a:avLst/>
          </a:prstGeom>
          <a:solidFill>
            <a:srgbClr val="DA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005840" y="589788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700" b="1">
                <a:solidFill>
                  <a:srgbClr val="16304B"/>
                </a:solidFill>
              </a:defRPr>
            </a:pPr>
            <a:r>
              <a:t>Amaç: “kaza olduktan sonra müdahale etmek” yerine “kaza olmadan önce kontrol etmek”.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14. Ortak Ders: Soma • Çernobil • Bhopal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Farklı sektörler, benzer güvenlik dersleri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2514600" cy="640080"/>
          </a:xfrm>
          <a:prstGeom prst="roundRect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664208"/>
            <a:ext cx="2331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Ders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508760"/>
            <a:ext cx="2514600" cy="640080"/>
          </a:xfrm>
          <a:prstGeom prst="roundRect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66160" y="1664208"/>
            <a:ext cx="2331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Soma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508760"/>
            <a:ext cx="2514600" cy="640080"/>
          </a:xfrm>
          <a:prstGeom prst="roundRect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55079" y="1664208"/>
            <a:ext cx="2331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Çernobil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52559" y="1508760"/>
            <a:ext cx="2514600" cy="640080"/>
          </a:xfrm>
          <a:prstGeom prst="roundRect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3999" y="1664208"/>
            <a:ext cx="2331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Bhopal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331720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2441448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62F38"/>
                </a:solidFill>
              </a:defRPr>
            </a:pPr>
            <a:r>
              <a:t>İnsan faktörü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2331720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566160" y="2441448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2331720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55079" y="2441448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59" y="2331720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3999" y="2441448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3081527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3191256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62F38"/>
                </a:solidFill>
              </a:defRPr>
            </a:pPr>
            <a:r>
              <a:t>Teknik / sistemsel eksiklik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474720" y="3081527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566160" y="3191256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3081527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55079" y="3191256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52559" y="3081527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143999" y="3191256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5800" y="3831335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77240" y="3941063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62F38"/>
                </a:solidFill>
              </a:defRPr>
            </a:pPr>
            <a:r>
              <a:t>Risk yönetimi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474720" y="3831335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3566160" y="3941063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63640" y="3831335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355079" y="3941063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052559" y="3831335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143999" y="3941063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85800" y="4581144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77240" y="4690872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262F38"/>
                </a:solidFill>
              </a:defRPr>
            </a:pPr>
            <a:r>
              <a:t>Acil durum hazırlığı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474720" y="4581144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3566160" y="4690872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263640" y="4581144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355079" y="4690872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9052559" y="4581144"/>
            <a:ext cx="25146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9143999" y="4690872"/>
            <a:ext cx="2331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500" b="1">
                <a:solidFill>
                  <a:srgbClr val="437E53"/>
                </a:solidFill>
              </a:defRPr>
            </a:pPr>
            <a:r>
              <a:t>✓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14400" y="557784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600" b="1">
                <a:solidFill>
                  <a:srgbClr val="16304B"/>
                </a:solidFill>
              </a:defRPr>
            </a:pPr>
            <a:r>
              <a:t>Ortak sonuç: güvenlik kültürü; insan, teknik sistem ve yönetim birlikte ele alındığında güçlenir.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3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685800"/>
            <a:ext cx="10789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400" b="1">
                <a:solidFill>
                  <a:srgbClr val="DD7E37"/>
                </a:solidFill>
              </a:defRPr>
            </a:pPr>
            <a:r>
              <a:t>15. SONUÇ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t>İŞ KAZALARI KADER DEĞİLDİR.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834640"/>
            <a:ext cx="2240280" cy="1325880"/>
          </a:xfrm>
          <a:prstGeom prst="roundRect">
            <a:avLst/>
          </a:prstGeom>
          <a:solidFill>
            <a:srgbClr val="DD7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3136392"/>
            <a:ext cx="1965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TEHLİKEYİ</a:t>
            </a:r>
            <a:br/>
            <a:r>
              <a:t>FARK ET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108960" y="3493008"/>
            <a:ext cx="411480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611879" y="2834640"/>
            <a:ext cx="2240280" cy="1325880"/>
          </a:xfrm>
          <a:prstGeom prst="roundRect">
            <a:avLst/>
          </a:prstGeom>
          <a:solidFill>
            <a:srgbClr val="B5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49039" y="3136392"/>
            <a:ext cx="1965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RİSKİ</a:t>
            </a:r>
            <a:br/>
            <a:r>
              <a:t>DEĞERLENDİR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897879" y="3493008"/>
            <a:ext cx="411481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400800" y="2834640"/>
            <a:ext cx="2240280" cy="1325880"/>
          </a:xfrm>
          <a:prstGeom prst="round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7960" y="3136392"/>
            <a:ext cx="1965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ÖNLEMİ</a:t>
            </a:r>
            <a:br/>
            <a:r>
              <a:t>UYGULA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686800" y="3493008"/>
            <a:ext cx="411480" cy="0"/>
          </a:xfrm>
          <a:prstGeom prst="line">
            <a:avLst/>
          </a:prstGeom>
          <a:ln w="3175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9189719" y="2834640"/>
            <a:ext cx="2240280" cy="1325880"/>
          </a:xfrm>
          <a:prstGeom prst="roundRect">
            <a:avLst/>
          </a:prstGeom>
          <a:solidFill>
            <a:srgbClr val="437E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0" y="3136392"/>
            <a:ext cx="1965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DENETLE</a:t>
            </a:r>
            <a:br/>
            <a:r>
              <a:t>VE GELİŞTİR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892040"/>
            <a:ext cx="101498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“Bir iş kazasını önlemek, bir insanın hayatını kurtarmaktır.”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5669280"/>
            <a:ext cx="99669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400" b="0">
                <a:solidFill>
                  <a:srgbClr val="DCE6EB"/>
                </a:solidFill>
              </a:defRPr>
            </a:pPr>
            <a:r>
              <a:t>Güvenli çalışma: çalışan + işveren + denetim + güvenlik kültürü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698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6304B"/>
                </a:solidFill>
              </a:defRPr>
            </a:pPr>
            <a:r>
              <a:t>16. Kaynaklar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41832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9747E"/>
                </a:solidFill>
              </a:defRPr>
            </a:pPr>
            <a:r>
              <a:t>Sunumda kullanılan temel kurumsal kaynaklar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384048"/>
            <a:ext cx="411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400" b="1">
                <a:solidFill>
                  <a:srgbClr val="277D85"/>
                </a:solidFill>
              </a:defRPr>
            </a:pPr>
            <a:r>
              <a:t>16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1508760"/>
            <a:ext cx="502920" cy="502920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2704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1527048"/>
            <a:ext cx="9509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Uluslararası Çalışma Örgütü (ILO) – Occupational Safety and Health</a:t>
            </a:r>
          </a:p>
        </p:txBody>
      </p:sp>
      <p:sp>
        <p:nvSpPr>
          <p:cNvPr id="9" name="Oval 8"/>
          <p:cNvSpPr/>
          <p:nvPr/>
        </p:nvSpPr>
        <p:spPr>
          <a:xfrm>
            <a:off x="914400" y="2331720"/>
            <a:ext cx="502920" cy="502920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235000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2350008"/>
            <a:ext cx="9509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Sosyal Güvenlik Kurumu (SGK) – Yıllık İstatistikler</a:t>
            </a:r>
          </a:p>
        </p:txBody>
      </p:sp>
      <p:sp>
        <p:nvSpPr>
          <p:cNvPr id="12" name="Oval 11"/>
          <p:cNvSpPr/>
          <p:nvPr/>
        </p:nvSpPr>
        <p:spPr>
          <a:xfrm>
            <a:off x="914400" y="3154680"/>
            <a:ext cx="502920" cy="502920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317296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3172968"/>
            <a:ext cx="9509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Çalışma ve Sosyal Güvenlik Bakanlığı – İş Sağlığı ve Güvenliği raporları</a:t>
            </a:r>
          </a:p>
        </p:txBody>
      </p:sp>
      <p:sp>
        <p:nvSpPr>
          <p:cNvPr id="15" name="Oval 14"/>
          <p:cNvSpPr/>
          <p:nvPr/>
        </p:nvSpPr>
        <p:spPr>
          <a:xfrm>
            <a:off x="914400" y="3977639"/>
            <a:ext cx="502920" cy="502920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3995927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3995928"/>
            <a:ext cx="9509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Uluslararası Atom Enerjisi Ajansı (IAEA) – Chernobyl kaynakları</a:t>
            </a:r>
          </a:p>
        </p:txBody>
      </p:sp>
      <p:sp>
        <p:nvSpPr>
          <p:cNvPr id="18" name="Oval 17"/>
          <p:cNvSpPr/>
          <p:nvPr/>
        </p:nvSpPr>
        <p:spPr>
          <a:xfrm>
            <a:off x="914400" y="4800600"/>
            <a:ext cx="502920" cy="502920"/>
          </a:xfrm>
          <a:prstGeom prst="ellipse">
            <a:avLst/>
          </a:prstGeom>
          <a:solidFill>
            <a:srgbClr val="277D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4818888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4818888"/>
            <a:ext cx="9509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0">
                <a:solidFill>
                  <a:srgbClr val="262F38"/>
                </a:solidFill>
              </a:defRPr>
            </a:pPr>
            <a:r>
              <a:t>Soma maden faciasına ilişkin kamu ve teknik inceleme raporları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89120" y="5806440"/>
            <a:ext cx="3474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500" b="1">
                <a:solidFill>
                  <a:srgbClr val="16304B"/>
                </a:solidFill>
              </a:defRPr>
            </a:pPr>
            <a:r>
              <a:t>TEŞEKKÜRLER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921</Words>
  <Application>Microsoft Office PowerPoint</Application>
  <PresentationFormat>Geniş ekran</PresentationFormat>
  <Paragraphs>245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recep gökçe</cp:lastModifiedBy>
  <cp:revision>2</cp:revision>
  <dcterms:created xsi:type="dcterms:W3CDTF">2013-01-27T09:14:16Z</dcterms:created>
  <dcterms:modified xsi:type="dcterms:W3CDTF">2026-09-07T17:49:13Z</dcterms:modified>
  <cp:category/>
</cp:coreProperties>
</file>