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D924F-4ADA-E940-AF7D-37BCDEEE6C9D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A0370-C9DB-9A43-A0F8-5933F8DD58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2851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14884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MOTOKURYE İHLALLERİ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06324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Ekonomisinde Görünmez Risk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3794760"/>
            <a:ext cx="1280160" cy="54864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402336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Türkiye'de kayıt dışı çalışma biçimlerinin İş Sağlığı ve Güvenliği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mevzuatının denetim alanının dışında bıraktığı bir sektör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B10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Yapısal Kök Neden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05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“esnaf-kurye” statüsü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87452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İşçi değil, esnaf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226771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Kuryeler platformlarda çalışan değil, kendi hesabına çalışan esnaf statüsünde görülüyor.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1520" y="3200400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15468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Gider ve risk kuryede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4787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Motosiklet yakıtı, bakımı, sigortası ve iş kazası riskinin önemli bölümü kuryenin üzerinde kalıyor.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43484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Birikmiş güvencesizlik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4828032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SGK'lı işçi modeline geçilmediği sürece on binlerce kuryenin Bağkur borcu birikiyor.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B10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Baskı Mekanizması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05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 ve zaman baskısı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828800"/>
            <a:ext cx="6035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Devlet düzeyinde hazırlanan bir raporda, dijital platformların teslimat sürelerine dayattığı zaman baskısının kazaları artırdığı tespit edildi.
</a:t>
            </a:r>
            <a:endParaRPr lang="en-US" sz="14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sistemi kuryeler üzerinde hız baskısı oluşturuyor; kuryelerin “işyeri” sabit bir mekân değil, her gün değişen trafik koşullarının içindeki yollar.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223760" y="1874520"/>
            <a:ext cx="4206240" cy="658368"/>
          </a:xfrm>
          <a:prstGeom prst="roundRect">
            <a:avLst>
              <a:gd name="adj" fmla="val 11111"/>
            </a:avLst>
          </a:prstGeom>
          <a:solidFill>
            <a:srgbClr val="F3DEE0"/>
          </a:solidFill>
          <a:ln/>
        </p:spPr>
      </p:sp>
      <p:sp>
        <p:nvSpPr>
          <p:cNvPr id="6" name="Shape 4"/>
          <p:cNvSpPr/>
          <p:nvPr/>
        </p:nvSpPr>
        <p:spPr>
          <a:xfrm>
            <a:off x="7388352" y="2020824"/>
            <a:ext cx="365760" cy="3657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909560" y="187452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Yoğun trafik ve bozuk yollar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223760" y="2715768"/>
            <a:ext cx="4206240" cy="658368"/>
          </a:xfrm>
          <a:prstGeom prst="roundRect">
            <a:avLst>
              <a:gd name="adj" fmla="val 11111"/>
            </a:avLst>
          </a:prstGeom>
          <a:solidFill>
            <a:srgbClr val="F3DEE0"/>
          </a:solidFill>
          <a:ln/>
        </p:spPr>
      </p:sp>
      <p:sp>
        <p:nvSpPr>
          <p:cNvPr id="9" name="Shape 7"/>
          <p:cNvSpPr/>
          <p:nvPr/>
        </p:nvSpPr>
        <p:spPr>
          <a:xfrm>
            <a:off x="7388352" y="2862072"/>
            <a:ext cx="365760" cy="3657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909560" y="271576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Olumsuz hava koşulları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223760" y="3557016"/>
            <a:ext cx="4206240" cy="658368"/>
          </a:xfrm>
          <a:prstGeom prst="roundRect">
            <a:avLst>
              <a:gd name="adj" fmla="val 11111"/>
            </a:avLst>
          </a:prstGeom>
          <a:solidFill>
            <a:srgbClr val="F3DEE0"/>
          </a:solidFill>
          <a:ln/>
        </p:spPr>
      </p:sp>
      <p:sp>
        <p:nvSpPr>
          <p:cNvPr id="12" name="Shape 10"/>
          <p:cNvSpPr/>
          <p:nvPr/>
        </p:nvSpPr>
        <p:spPr>
          <a:xfrm>
            <a:off x="7388352" y="3703320"/>
            <a:ext cx="365760" cy="3657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909560" y="3557016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Fiziksel koruma sistemi yok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223760" y="4398264"/>
            <a:ext cx="4206240" cy="658368"/>
          </a:xfrm>
          <a:prstGeom prst="roundRect">
            <a:avLst>
              <a:gd name="adj" fmla="val 11111"/>
            </a:avLst>
          </a:prstGeom>
          <a:solidFill>
            <a:srgbClr val="F3DEE0"/>
          </a:solidFill>
          <a:ln/>
        </p:spPr>
      </p:sp>
      <p:sp>
        <p:nvSpPr>
          <p:cNvPr id="15" name="Shape 13"/>
          <p:cNvSpPr/>
          <p:nvPr/>
        </p:nvSpPr>
        <p:spPr>
          <a:xfrm>
            <a:off x="7388352" y="4544568"/>
            <a:ext cx="365760" cy="3657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909560" y="4398264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 altyapı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02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Ölçek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515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Kurye Hakları Derneği saha verileri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82396" y="2286000"/>
            <a:ext cx="4937760" cy="2926080"/>
          </a:xfrm>
          <a:prstGeom prst="roundRect">
            <a:avLst>
              <a:gd name="adj" fmla="val 3125"/>
            </a:avLst>
          </a:prstGeom>
          <a:solidFill>
            <a:srgbClr val="7A000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82396" y="256032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265+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1248156" y="411480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5 yılda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hayatını kaybeden motokurye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68796" y="2286000"/>
            <a:ext cx="4937760" cy="2926080"/>
          </a:xfrm>
          <a:prstGeom prst="roundRect">
            <a:avLst>
              <a:gd name="adj" fmla="val 3125"/>
            </a:avLst>
          </a:prstGeom>
          <a:solidFill>
            <a:srgbClr val="7A000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368796" y="256032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7200" dirty="0"/>
          </a:p>
        </p:txBody>
      </p:sp>
      <p:sp>
        <p:nvSpPr>
          <p:cNvPr id="9" name="Text 7"/>
          <p:cNvSpPr txBox="1"/>
          <p:nvPr/>
        </p:nvSpPr>
        <p:spPr>
          <a:xfrm>
            <a:off x="6734556" y="411480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2026'nın ilk 6 ayında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kaydedilen kurye ölümü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5486400"/>
            <a:ext cx="9966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Dernek, bu ölümlerin önemli bölümünün önlenebilir ihmallerle bağlantılı olduğunu belirterek “iş cinayeti” olarak değerlendiriyor.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B10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Sorumluluğun Dağılması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05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Kimse sorumlu çıkmıyor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99516" y="201168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8C9C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71116" y="228600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071116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82396" y="31089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973836" y="3611880"/>
            <a:ext cx="2834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Vakaların çoğu “bireysel trafik kazası” olarak kategorize ediliyor.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02836" y="201168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8C9C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774436" y="228600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774436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585716" y="31089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677156" y="3611880"/>
            <a:ext cx="2834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“Bağımsız çalışan” statüsüyle doğrudan sorumluluktan kaçınılıyor.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06156" y="2011680"/>
            <a:ext cx="338328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8C9C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77756" y="228600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477756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8289036" y="31089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B10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Denetim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380476" y="3611880"/>
            <a:ext cx="28346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Sektöre dair şeffaf veri üretimi ve etkin denetim eksik kalıyor.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B10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Örnek Olay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05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Murat Can Pekeroğlu davası — Denizli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037844" y="2103120"/>
            <a:ext cx="27432" cy="3154680"/>
          </a:xfrm>
          <a:prstGeom prst="rect">
            <a:avLst/>
          </a:prstGeom>
          <a:solidFill>
            <a:srgbClr val="E8C9CB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" y="1984248"/>
            <a:ext cx="256032" cy="25603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63040" y="189280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alanında iş bulamadı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22402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Bilişim Sistemleri ve Teknolojileri mezunu, 25 yaşında. Para biriktirip yurt dışına gitmeyi hedefliyordu.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923544" y="3035808"/>
            <a:ext cx="256032" cy="25603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463040" y="294436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Kasım 2025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29184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Denizli'de motosikletle seyir halindeyken bir otomobilin çarpması sonucu hayatını kaybetti.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923544" y="4087368"/>
            <a:ext cx="256032" cy="25603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463040" y="39959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Bilirkişi çelişkisi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434340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raporda sanık %100 kusurlu; 1 Ağustos 2026 raporunda Pekeroğlu'na da tali kusur verildi.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23544" y="5138928"/>
            <a:ext cx="256032" cy="256032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463040" y="504748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Eylül duruşması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539496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36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Dava, sektördeki çalışma koşulları tartışmasının merkezine yerleşti.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900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73736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CF6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Ortak Örüntü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560320"/>
            <a:ext cx="98755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mevzuatı teknik olarak kapsıyor — ama istihdam biçimi</a:t>
            </a:r>
            <a:endParaRPr lang="en-US" sz="1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(esnaf statüsü, kayıt dışılık, taşeronlaşma) denetim ağının</a:t>
            </a:r>
            <a:endParaRPr lang="en-US" sz="18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FC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fiilen dışında bırakıyor.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31520" y="4206240"/>
            <a:ext cx="1280160" cy="54864"/>
          </a:xfrm>
          <a:prstGeom prst="rect">
            <a:avLst/>
          </a:prstGeom>
          <a:solidFill>
            <a:srgbClr val="FCF6F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448056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E8B8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Önerilen yön: SGK'lı işçi statüsüne geçiş, yasal İSG güvenceleri, motosiklet dostu altyapı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EYLÜL ÖZDEMİR</cp:lastModifiedBy>
  <cp:revision>2</cp:revision>
  <dcterms:created xsi:type="dcterms:W3CDTF">2026-09-12T19:53:27Z</dcterms:created>
  <dcterms:modified xsi:type="dcterms:W3CDTF">2026-09-12T19:54:57Z</dcterms:modified>
</cp:coreProperties>
</file>