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92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63275" y="6496050"/>
            <a:ext cx="657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 / 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95437" y="2259508"/>
            <a:ext cx="9001125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0" i="0" u="none">
                <a:solidFill>
                  <a:srgbClr val="0F766E"/>
                </a:solidFill>
                <a:latin typeface="Lora SemiBold"/>
              </a:rPr>
              <a:t>Tarım Sektöründe İş Sağlığı ve Güvenliği (İSG)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3638550"/>
            <a:ext cx="85725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Plus Jakarta Sans"/>
              </a:rPr>
              <a:t>Kapsamlı Sektörel Eğitim, Risk Analizi ve Önleme Stratejileri Sunumu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689026"/>
            <a:ext cx="762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5275" y="3012876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766E"/>
                </a:solidFill>
                <a:latin typeface="Lora SemiBold"/>
              </a:rPr>
              <a:t>1. Bölüm: Tarım Sektöründe İSG'nin Önemi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784401"/>
            <a:ext cx="76200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Tarım sektörünün kendine özgü yapısal zorlukları ve iş sağlığı güvenliği yaklaşımları.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34700" y="6496050"/>
            <a:ext cx="685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2 / 40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Tarımın Özgün Yapısı ve Endüstriyel Farklar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5175" y="6496050"/>
            <a:ext cx="695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3 / 40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47850"/>
            <a:ext cx="53340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Açık Hava Koşulları: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Kapalı fabrikalardan farklı olarak tamamen dış ortamda, iklim şartlarına açık yürütülür.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Canlı Materyaller: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Bitkisel ve hayvansal canlı materyallerle çalışılması öngörülemeyen biyolojik riskler doğurur.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Ağır Makineler: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Tarla sürümünden hasada kadar yoğun mekanize araç kullanımı kaza riskini artırır.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39466"/>
            <a:ext cx="238125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40447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041427"/>
            <a:ext cx="23812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5594"/>
            <a:ext cx="3524250" cy="25640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375594"/>
            <a:ext cx="3524250" cy="25640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375594"/>
            <a:ext cx="3524250" cy="2564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Tarımda Risk Çeşitliliği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5175" y="6496050"/>
            <a:ext cx="695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4 / 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21379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Mekanik &amp; Kimyasal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594794"/>
            <a:ext cx="3028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Traktörler, biçerdöverler, kesici aletler ile birlikte pestisitler ve kimyasal gübrelerin yarattığı akut ve kronik tehlikeler.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525" y="321379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Biyolojik &amp; Ergonomik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3594794"/>
            <a:ext cx="3028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Zoonotik hastalıklar, yılan/böcek sokmaları, uzun süre eğilerek çalışma ve aşırı fiziksel yüklenmeye bağlı iskelet sistemi rahatsızlıkları.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21379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Çevresel Faktörler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594794"/>
            <a:ext cx="30289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Aşırı sıcak/soğuk hava dalgaları, UV maruziyeti, ani fırtına ve don olayları gibi doğal risk etmenleri.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2680394"/>
            <a:ext cx="428625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2680394"/>
            <a:ext cx="428625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2680394"/>
            <a:ext cx="34290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512665"/>
            <a:ext cx="5334000" cy="2289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Çalışan Profili ve Kayıt Dışılık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5175" y="6496050"/>
            <a:ext cx="695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5 /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4150" y="3350865"/>
            <a:ext cx="50806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Eğitim Eksikliği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0" y="3731865"/>
            <a:ext cx="4838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Tarım sektöründe çalışanların çoğunluğunun formal İSG eğitiminden yoksun olması, risk algısını zayıflatan en temel unsurdur.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2468909"/>
            <a:ext cx="50006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Aile İşletmeciliği: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Üretimin büyük kısmı küçük aile işletmeleri tarafından yürütülmekte, çocuk ve yaşlı iş gücü risk altında kalmaktadır.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44418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Mevsimsel ve Göçmen İşçiler: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Yoğun iş temposu, geçici barınma koşulları ve eğitim eksikliği dezavantajları artırmaktadır.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14516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Kayıt Dışı İstihdam: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Yasal denetimlerin sınırlı kalması iş kazalarının kayda geçmesini engellemektedir.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817465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02247"/>
            <a:ext cx="238125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477517"/>
            <a:ext cx="23812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178498"/>
            <a:ext cx="21907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856607"/>
            <a:ext cx="762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5275" y="3180457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766E"/>
                </a:solidFill>
                <a:latin typeface="Lora SemiBold"/>
              </a:rPr>
              <a:t>2. Bölüm: İş Kazası İstatistikleri ve Analiz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951982"/>
            <a:ext cx="7620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Dünya genelinde ve Türkiye'de tarımsal iş kazalarının istatistiksel görünümü.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34700" y="6496050"/>
            <a:ext cx="685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6 / 40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Global ve Ulusal Kriter Karşılaştırması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34700" y="6496050"/>
            <a:ext cx="685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7 / 40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500" y="2282279"/>
            <a:ext cx="11049000" cy="2750641"/>
          </a:xfrm>
          <a:prstGeom prst="roundRect">
            <a:avLst>
              <a:gd name="adj" fmla="val 0"/>
            </a:avLst>
          </a:prstGeom>
          <a:solidFill>
            <a:srgbClr val="F8FA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" y="2282279"/>
          <a:ext cx="11048998" cy="2750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2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76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Lora"/>
                        </a:rPr>
                        <a:t>Özellik / Kriter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Lora"/>
                        </a:rPr>
                        <a:t>Dünya Geneli Durum (ILO)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Lora"/>
                        </a:rPr>
                        <a:t>Türkiye'deki Görünüm (SGK)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6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Ölümcül Kaza Oranı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İnşaat ve madencilikle birlikte en riskli 3 ana sektörden biridir.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Tarım ve ormancılık ölümcül kazalarda üst sıralardadır.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6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Kayıt Dışı Etkisi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Gelişmekte olan ülkelerde kazaların büyük kısmı kayıtdışıdır.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Mevsimsel işçiler ve aile fertleri tabloyu gizlemektedir.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661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En Sık Kaza Tipleri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Traktör devrilmeleri, makine sıkışmaları, zehirlenmeler.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ROPS eksikliği, patoz kazaları, güneş çarpması.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71500" y="2818507"/>
            <a:ext cx="1898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70100" y="2818507"/>
            <a:ext cx="4827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297638" y="2818507"/>
            <a:ext cx="43228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643312"/>
            <a:ext cx="1898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470100" y="3643312"/>
            <a:ext cx="4827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297638" y="3643312"/>
            <a:ext cx="43228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468117"/>
            <a:ext cx="1898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470100" y="4468117"/>
            <a:ext cx="4827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297638" y="4468117"/>
            <a:ext cx="43228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1500" y="5018633"/>
            <a:ext cx="1898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70100" y="5018633"/>
            <a:ext cx="4827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297638" y="5018633"/>
            <a:ext cx="43228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28700"/>
            <a:ext cx="11049000" cy="52578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ILO Verilerine Göre Sektörel Risk Dağılımı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0275" y="4531072"/>
            <a:ext cx="77914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1" u="none">
                <a:solidFill>
                  <a:srgbClr val="475569"/>
                </a:solidFill>
                <a:latin typeface="Plus Jakarta Sans"/>
              </a:rPr>
              <a:t>Uluslararası Çalışma Örgütü (ILO) raporlarına göre tarım, en ölümcül iş kazalarının yaşandığı ilk üç sektöredendir.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25175" y="6496050"/>
            <a:ext cx="695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8 / 40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649884"/>
            <a:ext cx="5334000" cy="2015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Türkiye'de Kazaların Görünmeyen Yüzü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34700" y="6496050"/>
            <a:ext cx="685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9 /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4150" y="3488084"/>
            <a:ext cx="50806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Gerçek Tablo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0" y="3869084"/>
            <a:ext cx="4838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Resmi istatistikler, tarım sektöründeki gerçek kaza ve meslek hastalığı oranlarının çok altındadır.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Bildirilmeyen Kazalar: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Küçük aile işletmelerindeki yaralanmaların hastane kayıtlarına yansımaması.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Çocuk İş Gücü: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Tarımsal üretimde çocukların erken yaşta tehlikeli işlerde çalıştırılması.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Geçici Barınma: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Çadırlarda ve sağlıksız koşullarda kalan mevsimsel işçilerin riskleri.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954684"/>
            <a:ext cx="390525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639466"/>
            <a:ext cx="238125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340447"/>
            <a:ext cx="14287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041427"/>
            <a:ext cx="21907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856607"/>
            <a:ext cx="762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5275" y="3180457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766E"/>
                </a:solidFill>
                <a:latin typeface="Lora SemiBold"/>
              </a:rPr>
              <a:t>3. Bölüm: Tehlike ve Risk Etmenleri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951982"/>
            <a:ext cx="7620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Mekanik, kimyasal, biyolojik ve ergonomik risk etmenlerinin detaylı incelemesi.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68025" y="6496050"/>
            <a:ext cx="7524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10 / 40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A. Mekanik Tehlikeler: Traktör Güvenliği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15650" y="6496050"/>
            <a:ext cx="7048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11 / 40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47850"/>
            <a:ext cx="53340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Devrilme Tehlikesi: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Engebeli arazilerde ROPS bulunmayan traktörlerin devrilmesi.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Kuyruk Mili (PTO):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Korumasız kuyruk millerine kıyafet veya uzuv kaptırılması.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Yanlış Taşıma: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Çamurluklar veya römork üzerinde yolcu taşınması.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39466"/>
            <a:ext cx="190500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40447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041427"/>
            <a:ext cx="23812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12665"/>
            <a:ext cx="3524250" cy="22897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512665"/>
            <a:ext cx="3524250" cy="22897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2512665"/>
            <a:ext cx="3524250" cy="2289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El Aletleri ve İklim Koşulları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7075" y="6496050"/>
            <a:ext cx="7334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12 / 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Kesici Aletler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731865"/>
            <a:ext cx="30289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Budama makasları, motorlu testereler ve çapa makinelerinin korumasız kullanımı.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525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UV ve Sıcak Çarpması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3731865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Açık havada uzun süre güneşe maruz kalma ve sıcak çarpması riskleri.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Ani Doğa Olayları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31865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Yıldırım düşmesi, ani fırtına ve dolu tehlikelerine karşı korumasızlık.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817465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281746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3900" y="2817465"/>
            <a:ext cx="34290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649884"/>
            <a:ext cx="5334000" cy="2015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B. Kimyasal Tehlikeler: Zirai İlaçlar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77550" y="6496050"/>
            <a:ext cx="7429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13 /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4150" y="3488084"/>
            <a:ext cx="50806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Depolama Hataları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0" y="3869084"/>
            <a:ext cx="4838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İlaçların evsel kaplarda saklanması ve hazırlık aşamasında KKD kullanılmaması.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Maruziyet Yolları: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İnsektisit, fungisit ve herbisitlerin soluma veya deri yoluyla emilimi.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Akut Etkiler: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Baş dönmesi, mide bulantısı, solunum güçlüğü, cilt yanıkları.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Kronik Etkiler: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Sinir sistemi hasarları ve uzun vadede kanser riski.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954684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639466"/>
            <a:ext cx="171450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340447"/>
            <a:ext cx="14287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041427"/>
            <a:ext cx="17145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12665"/>
            <a:ext cx="3524250" cy="22897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512665"/>
            <a:ext cx="3524250" cy="22897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2512665"/>
            <a:ext cx="3524250" cy="2289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C. Biyolojik Tehlikeler: Zoonotik Hastalıklar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77550" y="6496050"/>
            <a:ext cx="7429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14 / 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Brusella ve Şarbon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731865"/>
            <a:ext cx="30289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Hayvanların salgı veya dokularıyla temas sonucu bulaşan bakteriyel hastalıklar.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525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KKKA (Kene Sokması)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3731865"/>
            <a:ext cx="30289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Tarlada kene ısırmalarıyla bulaşan, ölümcül seyredebilen Kırım Kongo Ateşi riski.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350865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Kuduz ve Sokmalar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31865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Enfekte hayvan ısırmaları ile yılan ve akrep sokması vakaları.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817465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281746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3900" y="2817465"/>
            <a:ext cx="34290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Ergonomik Riskler ve Kas-İskelet Sistemi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77550" y="6496050"/>
            <a:ext cx="7429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15 / 40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47850"/>
            <a:ext cx="53340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Eğilerek Çalışma: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Saatlerce tütün, çapa veya hasat toplama esnasında bel zorlanması.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Ağır Yük Kaldırma: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Çuval ve bidonların mekanik yardımsız elle taşınması.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Kronik Rahatsızlıklar: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Bel fıtığı, eklem kireçlenmeleri ve kronik ağrılar.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39466"/>
            <a:ext cx="238125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40447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041427"/>
            <a:ext cx="21907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856607"/>
            <a:ext cx="762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5275" y="3180457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766E"/>
                </a:solidFill>
                <a:latin typeface="Lora SemiBold"/>
              </a:rPr>
              <a:t>4. Bölüm: Alınması Gereken Önlemler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951982"/>
            <a:ext cx="7620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Tarım sektöründe kazaları önlemek için teknik, idari ve bireysel tedbirler.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7075" y="6496050"/>
            <a:ext cx="7334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16 / 40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649884"/>
            <a:ext cx="5334000" cy="2015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Makine Güvenliği Standartları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7075" y="6496050"/>
            <a:ext cx="7334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17 /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4150" y="3488084"/>
            <a:ext cx="50806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Periyodik Bakım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0" y="3869084"/>
            <a:ext cx="4838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Makinelerin fren ve hidrolik aksamlarının sezon öncesi kontrol edilmesi şarttır.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ROPS ve Emniyet Kemeri: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Traktörlerde devrilmeye karşı koruma yapısı şarttır.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PTO Muhafazaları: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Kuyruk mili koruma kapakları kesinlikle sökülmemelidir.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Yolcu Yasağı: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Römork veya çamurluklarda insan taşınması yasaklanmalıdır.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954684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639466"/>
            <a:ext cx="190500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340447"/>
            <a:ext cx="23812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041427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49884"/>
            <a:ext cx="3524250" cy="201543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649884"/>
            <a:ext cx="3524250" cy="201543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2649884"/>
            <a:ext cx="3524250" cy="2015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Kişisel Koruyucu Donanım (KKD)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77550" y="6496050"/>
            <a:ext cx="7429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18 / 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48808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İlaçlama Maskesi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869084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Pestisit uygulama esnasında sızdırmaz tulum ve aktif karbon maske kullanımı.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525" y="348808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İş Ayakkabısı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3869084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Tarlada çelik burunlu, kaymaz tabanlı çizmeler giyilmesi.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488084"/>
            <a:ext cx="318039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Hijyen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869084"/>
            <a:ext cx="30289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İlaçlama sonrası ellerin yıkanması ve kıyafetlerin ayrı yıkanması.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0" y="2954684"/>
            <a:ext cx="34290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649884"/>
            <a:ext cx="5334000" cy="2015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Eğitim, Sağlık ve Ergonomik Düzenlemeler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7075" y="6496050"/>
            <a:ext cx="7334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19 /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4150" y="3488084"/>
            <a:ext cx="508063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66534"/>
                </a:solidFill>
                <a:latin typeface="Lora SemiBold"/>
              </a:rPr>
              <a:t>Risk Farkındalığı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4150" y="3869084"/>
            <a:ext cx="4838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Güvenli çalışma kültürünün yerleşmesi için ortak kampanyalar düzenlenmelidir.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260612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Eğitimler: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Çiftçilere ve mevsimlik işçilere pratik İSG eğitimleri verilmesi.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307109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Sağlık Taramaları: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Zirai ilaçlarla çalışanlar için periyodik kan testleri.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008090"/>
            <a:ext cx="5000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Molalar: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Çalışma molalarının artırılması ve mekanik destek kullanımı.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954684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639466"/>
            <a:ext cx="238125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340447"/>
            <a:ext cx="190500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041427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856607"/>
            <a:ext cx="762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5275" y="3180457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766E"/>
                </a:solidFill>
                <a:latin typeface="Lora SemiBold"/>
              </a:rPr>
              <a:t>5. Bölüm: Sonuç ve Değerlendirme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951982"/>
            <a:ext cx="7620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Sürdürülebilir tarım ve insan hayatının korunması için nihai değerlendirmeler.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39450" y="6496050"/>
            <a:ext cx="7810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20 / 40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293B"/>
                </a:solidFill>
                <a:latin typeface="Lora SemiBold"/>
              </a:rPr>
              <a:t>Kazaların Önlenebilirliği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7075" y="6496050"/>
            <a:ext cx="7334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21 / 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0175" y="3016597"/>
            <a:ext cx="9391650" cy="853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400" b="0" i="0" u="none">
                <a:solidFill>
                  <a:srgbClr val="0F766E"/>
                </a:solidFill>
                <a:latin typeface="Lora"/>
              </a:rPr>
              <a:t>"Bilinçli üretici, güvenli makine, doğru kimyasal yönetimi ve uygun kişisel koruyucularla kazaların %90'ından fazlası önlenebilirdir."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4060477"/>
            <a:ext cx="33528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64748B"/>
                </a:solidFill>
                <a:latin typeface="Plus Jakarta Sans"/>
              </a:rPr>
              <a:t>— Ziraat Mühendisliği &amp; İSG Perspektifi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391275"/>
            <a:ext cx="11049000" cy="276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6496050"/>
            <a:ext cx="1038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Tarım İSG Eğitimi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0" y="6496050"/>
            <a:ext cx="76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Plus Jakarta Sans"/>
              </a:rPr>
              <a:t>Slayt 22 / 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5500" y="2616547"/>
            <a:ext cx="8001000" cy="594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0" i="0" u="none">
                <a:solidFill>
                  <a:srgbClr val="0F766E"/>
                </a:solidFill>
                <a:latin typeface="Lora SemiBold"/>
              </a:rPr>
              <a:t>Teşekkür Ederiz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1037</Words>
  <Application>Microsoft Office PowerPoint</Application>
  <PresentationFormat>Geniş ekran</PresentationFormat>
  <Paragraphs>145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8" baseType="lpstr">
      <vt:lpstr>Arial</vt:lpstr>
      <vt:lpstr>Calibri</vt:lpstr>
      <vt:lpstr>Lora</vt:lpstr>
      <vt:lpstr>Lora SemiBold</vt:lpstr>
      <vt:lpstr>Plus Jakarta Sans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togü mtal</dc:creator>
  <cp:keywords/>
  <dc:description>generated using python-pptx</dc:description>
  <cp:lastModifiedBy>recep gökçe</cp:lastModifiedBy>
  <cp:revision>3</cp:revision>
  <dcterms:created xsi:type="dcterms:W3CDTF">2013-01-27T09:14:16Z</dcterms:created>
  <dcterms:modified xsi:type="dcterms:W3CDTF">2026-09-07T06:50:36Z</dcterms:modified>
  <cp:category/>
</cp:coreProperties>
</file>