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presProps" Target="presProps.xml" /><Relationship Id="rId5" Type="http://schemas.openxmlformats.org/officeDocument/2006/relationships/slide" Target="slides/slide4.xml" /><Relationship Id="rId10" Type="http://schemas.openxmlformats.org/officeDocument/2006/relationships/notesMaster" Target="notesMasters/notesMaster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ableStyles" Target="tableStyle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95" name="Rectangle 2"/>
          <p:cNvSpPr>
            <a:spLocks noGrp="1" noChangeArrowheads="1"/>
          </p:cNvSpPr>
          <p:nvPr>
            <p:ph type="hdr" sz="quarter"/>
          </p:nvPr>
        </p:nvSpPr>
        <p:spPr bwMode="auto">
          <a:xfrm>
            <a:off x="2"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l">
              <a:defRPr sz="1100"/>
            </a:lvl1pPr>
          </a:lstStyle>
          <a:p>
            <a:endParaRPr lang="en-US"/>
          </a:p>
        </p:txBody>
      </p:sp>
      <p:sp>
        <p:nvSpPr>
          <p:cNvPr id="1048696" name="Rectangle 3"/>
          <p:cNvSpPr>
            <a:spLocks noGrp="1" noChangeArrowheads="1"/>
          </p:cNvSpPr>
          <p:nvPr>
            <p:ph type="dt" idx="1"/>
          </p:nvPr>
        </p:nvSpPr>
        <p:spPr bwMode="auto">
          <a:xfrm>
            <a:off x="4021139" y="1"/>
            <a:ext cx="3076575" cy="512763"/>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lvl1pPr algn="r">
              <a:defRPr sz="1100"/>
            </a:lvl1pPr>
          </a:lstStyle>
          <a:p>
            <a:endParaRPr lang="en-US"/>
          </a:p>
        </p:txBody>
      </p:sp>
      <p:sp>
        <p:nvSpPr>
          <p:cNvPr id="1048697" name="Rectangle 4"/>
          <p:cNvSpPr>
            <a:spLocks noGrp="1" noRot="1" noChangeAspect="1" noChangeArrowheads="1" noTextEdit="1"/>
          </p:cNvSpPr>
          <p:nvPr>
            <p:ph type="sldImg" idx="2"/>
          </p:nvPr>
        </p:nvSpPr>
        <p:spPr bwMode="auto">
          <a:xfrm>
            <a:off x="990600" y="766763"/>
            <a:ext cx="5118100" cy="3838575"/>
          </a:xfrm>
          <a:prstGeom prst="rect">
            <a:avLst/>
          </a:prstGeom>
          <a:noFill/>
          <a:ln w="9525">
            <a:solidFill>
              <a:srgbClr val="000000"/>
            </a:solidFill>
            <a:miter lim="800000"/>
            <a:headEnd/>
            <a:tailEnd/>
          </a:ln>
          <a:effectLst/>
        </p:spPr>
      </p:sp>
      <p:sp>
        <p:nvSpPr>
          <p:cNvPr id="1048698" name="Rectangle 5"/>
          <p:cNvSpPr>
            <a:spLocks noGrp="1" noChangeArrowheads="1"/>
          </p:cNvSpPr>
          <p:nvPr>
            <p:ph type="body" sz="quarter" idx="3"/>
          </p:nvPr>
        </p:nvSpPr>
        <p:spPr bwMode="auto">
          <a:xfrm>
            <a:off x="709614" y="4862514"/>
            <a:ext cx="5680075" cy="4605337"/>
          </a:xfrm>
          <a:prstGeom prst="rect">
            <a:avLst/>
          </a:prstGeom>
          <a:noFill/>
          <a:ln w="9525">
            <a:noFill/>
            <a:miter lim="800000"/>
            <a:headEnd/>
            <a:tailEnd/>
          </a:ln>
          <a:effectLst/>
        </p:spPr>
        <p:txBody>
          <a:bodyPr vert="horz" wrap="square" lIns="91492" tIns="45745" rIns="91492" bIns="4574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99" name="Rectangle 6"/>
          <p:cNvSpPr>
            <a:spLocks noGrp="1" noChangeArrowheads="1"/>
          </p:cNvSpPr>
          <p:nvPr>
            <p:ph type="ftr" sz="quarter" idx="4"/>
          </p:nvPr>
        </p:nvSpPr>
        <p:spPr bwMode="auto">
          <a:xfrm>
            <a:off x="2"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l">
              <a:defRPr sz="1100"/>
            </a:lvl1pPr>
          </a:lstStyle>
          <a:p>
            <a:endParaRPr lang="en-US"/>
          </a:p>
        </p:txBody>
      </p:sp>
      <p:sp>
        <p:nvSpPr>
          <p:cNvPr id="1048700" name="Rectangle 7"/>
          <p:cNvSpPr>
            <a:spLocks noGrp="1" noChangeArrowheads="1"/>
          </p:cNvSpPr>
          <p:nvPr>
            <p:ph type="sldNum" sz="quarter" idx="5"/>
          </p:nvPr>
        </p:nvSpPr>
        <p:spPr bwMode="auto">
          <a:xfrm>
            <a:off x="4021139" y="9720264"/>
            <a:ext cx="3076575" cy="512762"/>
          </a:xfrm>
          <a:prstGeom prst="rect">
            <a:avLst/>
          </a:prstGeom>
          <a:noFill/>
          <a:ln w="9525">
            <a:noFill/>
            <a:miter lim="800000"/>
            <a:headEnd/>
            <a:tailEnd/>
          </a:ln>
          <a:effectLst/>
        </p:spPr>
        <p:txBody>
          <a:bodyPr vert="horz" wrap="square" lIns="91492" tIns="45745" rIns="91492" bIns="45745" numCol="1" anchor="b" anchorCtr="0" compatLnSpc="1">
            <a:prstTxWarp prst="textNoShape">
              <a:avLst/>
            </a:prstTxWarp>
          </a:bodyPr>
          <a:lstStyle>
            <a:lvl1pPr algn="r">
              <a:defRPr sz="1100"/>
            </a:lvl1pPr>
          </a:lstStyle>
          <a:p>
            <a:fld id="{A9A0EA98-5831-4853-B862-C702E6EB345C}" type="slidenum">
              <a:rPr lang="en-US"/>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48640" name="Title 1"/>
          <p:cNvSpPr>
            <a:spLocks noGrp="1"/>
          </p:cNvSpPr>
          <p:nvPr>
            <p:ph type="ctrTitle"/>
          </p:nvPr>
        </p:nvSpPr>
        <p:spPr>
          <a:xfrm>
            <a:off x="685800" y="2130425"/>
            <a:ext cx="7772400" cy="1470025"/>
          </a:xfrm>
        </p:spPr>
        <p:txBody>
          <a:bodyPr/>
          <a:lstStyle/>
          <a:p>
            <a:r>
              <a:rPr lang="en-US"/>
              <a:t>Click to edit Master title style</a:t>
            </a:r>
          </a:p>
        </p:txBody>
      </p:sp>
      <p:sp>
        <p:nvSpPr>
          <p:cNvPr id="1048641"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048642" name="Date Placeholder 3"/>
          <p:cNvSpPr>
            <a:spLocks noGrp="1"/>
          </p:cNvSpPr>
          <p:nvPr>
            <p:ph type="dt" sz="half" idx="10"/>
          </p:nvPr>
        </p:nvSpPr>
        <p:spPr/>
        <p:txBody>
          <a:bodyPr/>
          <a:lstStyle/>
          <a:p>
            <a:fld id="{5BCAD085-E8A6-8845-BD4E-CB4CCA059FC4}" type="datetimeFigureOut">
              <a:rPr lang="en-US" smtClean="0"/>
              <a:t>9/13/2026</a:t>
            </a:fld>
            <a:endParaRPr lang="en-US"/>
          </a:p>
        </p:txBody>
      </p:sp>
      <p:sp>
        <p:nvSpPr>
          <p:cNvPr id="1048643" name="Footer Placeholder 4"/>
          <p:cNvSpPr>
            <a:spLocks noGrp="1"/>
          </p:cNvSpPr>
          <p:nvPr>
            <p:ph type="ftr" sz="quarter" idx="11"/>
          </p:nvPr>
        </p:nvSpPr>
        <p:spPr/>
        <p:txBody>
          <a:bodyPr/>
          <a:lstStyle/>
          <a:p>
            <a:endParaRPr lang="en-US"/>
          </a:p>
        </p:txBody>
      </p:sp>
      <p:sp>
        <p:nvSpPr>
          <p:cNvPr id="1048644"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48654" name="Title 1"/>
          <p:cNvSpPr>
            <a:spLocks noGrp="1"/>
          </p:cNvSpPr>
          <p:nvPr>
            <p:ph type="title"/>
          </p:nvPr>
        </p:nvSpPr>
        <p:spPr/>
        <p:txBody>
          <a:bodyPr/>
          <a:lstStyle/>
          <a:p>
            <a:r>
              <a:rPr lang="en-US"/>
              <a:t>Click to edit Master title style</a:t>
            </a:r>
          </a:p>
        </p:txBody>
      </p:sp>
      <p:sp>
        <p:nvSpPr>
          <p:cNvPr id="1048655"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56" name="Date Placeholder 3"/>
          <p:cNvSpPr>
            <a:spLocks noGrp="1"/>
          </p:cNvSpPr>
          <p:nvPr>
            <p:ph type="dt" sz="half" idx="10"/>
          </p:nvPr>
        </p:nvSpPr>
        <p:spPr/>
        <p:txBody>
          <a:bodyPr/>
          <a:lstStyle/>
          <a:p>
            <a:fld id="{5BCAD085-E8A6-8845-BD4E-CB4CCA059FC4}" type="datetimeFigureOut">
              <a:rPr lang="en-US" smtClean="0"/>
              <a:t>9/13/2026</a:t>
            </a:fld>
            <a:endParaRPr lang="en-US"/>
          </a:p>
        </p:txBody>
      </p:sp>
      <p:sp>
        <p:nvSpPr>
          <p:cNvPr id="1048657" name="Footer Placeholder 4"/>
          <p:cNvSpPr>
            <a:spLocks noGrp="1"/>
          </p:cNvSpPr>
          <p:nvPr>
            <p:ph type="ftr" sz="quarter" idx="11"/>
          </p:nvPr>
        </p:nvSpPr>
        <p:spPr/>
        <p:txBody>
          <a:bodyPr/>
          <a:lstStyle/>
          <a:p>
            <a:endParaRPr lang="en-US"/>
          </a:p>
        </p:txBody>
      </p:sp>
      <p:sp>
        <p:nvSpPr>
          <p:cNvPr id="1048658"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48670"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1048671"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48672" name="Date Placeholder 3"/>
          <p:cNvSpPr>
            <a:spLocks noGrp="1"/>
          </p:cNvSpPr>
          <p:nvPr>
            <p:ph type="dt" sz="half" idx="10"/>
          </p:nvPr>
        </p:nvSpPr>
        <p:spPr/>
        <p:txBody>
          <a:bodyPr/>
          <a:lstStyle/>
          <a:p>
            <a:fld id="{5BCAD085-E8A6-8845-BD4E-CB4CCA059FC4}" type="datetimeFigureOut">
              <a:rPr lang="en-US" smtClean="0"/>
              <a:t>9/13/2026</a:t>
            </a:fld>
            <a:endParaRPr lang="en-US"/>
          </a:p>
        </p:txBody>
      </p:sp>
      <p:sp>
        <p:nvSpPr>
          <p:cNvPr id="1048673" name="Footer Placeholder 4"/>
          <p:cNvSpPr>
            <a:spLocks noGrp="1"/>
          </p:cNvSpPr>
          <p:nvPr>
            <p:ph type="ftr" sz="quarter" idx="11"/>
          </p:nvPr>
        </p:nvSpPr>
        <p:spPr/>
        <p:txBody>
          <a:bodyPr/>
          <a:lstStyle/>
          <a:p>
            <a:endParaRPr lang="en-US"/>
          </a:p>
        </p:txBody>
      </p:sp>
      <p:sp>
        <p:nvSpPr>
          <p:cNvPr id="1048674"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48675" name="Title 1"/>
          <p:cNvSpPr>
            <a:spLocks noGrp="1"/>
          </p:cNvSpPr>
          <p:nvPr>
            <p:ph type="title"/>
          </p:nvPr>
        </p:nvSpPr>
        <p:spPr/>
        <p:txBody>
          <a:bodyPr/>
          <a:lstStyle/>
          <a:p>
            <a:r>
              <a:rPr lang="en-US"/>
              <a:t>Click to edit Master title style</a:t>
            </a:r>
          </a:p>
        </p:txBody>
      </p:sp>
      <p:sp>
        <p:nvSpPr>
          <p:cNvPr id="1048676"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77"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78" name="Date Placeholder 4"/>
          <p:cNvSpPr>
            <a:spLocks noGrp="1"/>
          </p:cNvSpPr>
          <p:nvPr>
            <p:ph type="dt" sz="half" idx="10"/>
          </p:nvPr>
        </p:nvSpPr>
        <p:spPr/>
        <p:txBody>
          <a:bodyPr/>
          <a:lstStyle/>
          <a:p>
            <a:fld id="{5BCAD085-E8A6-8845-BD4E-CB4CCA059FC4}" type="datetimeFigureOut">
              <a:rPr lang="en-US" smtClean="0"/>
              <a:t>9/13/2026</a:t>
            </a:fld>
            <a:endParaRPr lang="en-US"/>
          </a:p>
        </p:txBody>
      </p:sp>
      <p:sp>
        <p:nvSpPr>
          <p:cNvPr id="1048679" name="Footer Placeholder 5"/>
          <p:cNvSpPr>
            <a:spLocks noGrp="1"/>
          </p:cNvSpPr>
          <p:nvPr>
            <p:ph type="ftr" sz="quarter" idx="11"/>
          </p:nvPr>
        </p:nvSpPr>
        <p:spPr/>
        <p:txBody>
          <a:bodyPr/>
          <a:lstStyle/>
          <a:p>
            <a:endParaRPr lang="en-US"/>
          </a:p>
        </p:txBody>
      </p:sp>
      <p:sp>
        <p:nvSpPr>
          <p:cNvPr id="1048680"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48681" name="Title 1"/>
          <p:cNvSpPr>
            <a:spLocks noGrp="1"/>
          </p:cNvSpPr>
          <p:nvPr>
            <p:ph type="title"/>
          </p:nvPr>
        </p:nvSpPr>
        <p:spPr/>
        <p:txBody>
          <a:bodyPr/>
          <a:lstStyle/>
          <a:p>
            <a:r>
              <a:rPr lang="en-US"/>
              <a:t>Click to edit Master title style</a:t>
            </a:r>
          </a:p>
        </p:txBody>
      </p:sp>
      <p:sp>
        <p:nvSpPr>
          <p:cNvPr id="1048682"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683"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84"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48685"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86" name="Date Placeholder 6"/>
          <p:cNvSpPr>
            <a:spLocks noGrp="1"/>
          </p:cNvSpPr>
          <p:nvPr>
            <p:ph type="dt" sz="half" idx="10"/>
          </p:nvPr>
        </p:nvSpPr>
        <p:spPr/>
        <p:txBody>
          <a:bodyPr/>
          <a:lstStyle/>
          <a:p>
            <a:fld id="{5BCAD085-E8A6-8845-BD4E-CB4CCA059FC4}" type="datetimeFigureOut">
              <a:rPr lang="en-US" smtClean="0"/>
              <a:t>9/13/2026</a:t>
            </a:fld>
            <a:endParaRPr lang="en-US"/>
          </a:p>
        </p:txBody>
      </p:sp>
      <p:sp>
        <p:nvSpPr>
          <p:cNvPr id="1048687" name="Footer Placeholder 7"/>
          <p:cNvSpPr>
            <a:spLocks noGrp="1"/>
          </p:cNvSpPr>
          <p:nvPr>
            <p:ph type="ftr" sz="quarter" idx="11"/>
          </p:nvPr>
        </p:nvSpPr>
        <p:spPr/>
        <p:txBody>
          <a:bodyPr/>
          <a:lstStyle/>
          <a:p>
            <a:endParaRPr lang="en-US"/>
          </a:p>
        </p:txBody>
      </p:sp>
      <p:sp>
        <p:nvSpPr>
          <p:cNvPr id="1048688"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48645" name="Title 1"/>
          <p:cNvSpPr>
            <a:spLocks noGrp="1"/>
          </p:cNvSpPr>
          <p:nvPr>
            <p:ph type="title"/>
          </p:nvPr>
        </p:nvSpPr>
        <p:spPr/>
        <p:txBody>
          <a:bodyPr/>
          <a:lstStyle/>
          <a:p>
            <a:r>
              <a:rPr lang="en-US"/>
              <a:t>Click to edit Master title style</a:t>
            </a:r>
          </a:p>
        </p:txBody>
      </p:sp>
      <p:sp>
        <p:nvSpPr>
          <p:cNvPr id="1048646" name="Date Placeholder 2"/>
          <p:cNvSpPr>
            <a:spLocks noGrp="1"/>
          </p:cNvSpPr>
          <p:nvPr>
            <p:ph type="dt" sz="half" idx="10"/>
          </p:nvPr>
        </p:nvSpPr>
        <p:spPr/>
        <p:txBody>
          <a:bodyPr/>
          <a:lstStyle/>
          <a:p>
            <a:fld id="{5BCAD085-E8A6-8845-BD4E-CB4CCA059FC4}" type="datetimeFigureOut">
              <a:rPr lang="en-US" smtClean="0"/>
              <a:t>9/13/2026</a:t>
            </a:fld>
            <a:endParaRPr lang="en-US"/>
          </a:p>
        </p:txBody>
      </p:sp>
      <p:sp>
        <p:nvSpPr>
          <p:cNvPr id="1048647" name="Footer Placeholder 3"/>
          <p:cNvSpPr>
            <a:spLocks noGrp="1"/>
          </p:cNvSpPr>
          <p:nvPr>
            <p:ph type="ftr" sz="quarter" idx="11"/>
          </p:nvPr>
        </p:nvSpPr>
        <p:spPr/>
        <p:txBody>
          <a:bodyPr/>
          <a:lstStyle/>
          <a:p>
            <a:endParaRPr lang="en-US"/>
          </a:p>
        </p:txBody>
      </p:sp>
      <p:sp>
        <p:nvSpPr>
          <p:cNvPr id="1048648"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48581" name="Date Placeholder 1"/>
          <p:cNvSpPr>
            <a:spLocks noGrp="1"/>
          </p:cNvSpPr>
          <p:nvPr>
            <p:ph type="dt" sz="half" idx="10"/>
          </p:nvPr>
        </p:nvSpPr>
        <p:spPr/>
        <p:txBody>
          <a:bodyPr/>
          <a:lstStyle/>
          <a:p>
            <a:fld id="{5BCAD085-E8A6-8845-BD4E-CB4CCA059FC4}" type="datetimeFigureOut">
              <a:rPr lang="en-US" smtClean="0"/>
              <a:t>9/13/2026</a:t>
            </a:fld>
            <a:endParaRPr lang="en-US"/>
          </a:p>
        </p:txBody>
      </p:sp>
      <p:sp>
        <p:nvSpPr>
          <p:cNvPr id="1048582" name="Footer Placeholder 2"/>
          <p:cNvSpPr>
            <a:spLocks noGrp="1"/>
          </p:cNvSpPr>
          <p:nvPr>
            <p:ph type="ftr" sz="quarter" idx="11"/>
          </p:nvPr>
        </p:nvSpPr>
        <p:spPr/>
        <p:txBody>
          <a:bodyPr/>
          <a:lstStyle/>
          <a:p>
            <a:endParaRPr lang="en-US"/>
          </a:p>
        </p:txBody>
      </p:sp>
      <p:sp>
        <p:nvSpPr>
          <p:cNvPr id="1048583"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48689"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1048690"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91"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48692" name="Date Placeholder 4"/>
          <p:cNvSpPr>
            <a:spLocks noGrp="1"/>
          </p:cNvSpPr>
          <p:nvPr>
            <p:ph type="dt" sz="half" idx="10"/>
          </p:nvPr>
        </p:nvSpPr>
        <p:spPr/>
        <p:txBody>
          <a:bodyPr/>
          <a:lstStyle/>
          <a:p>
            <a:fld id="{5BCAD085-E8A6-8845-BD4E-CB4CCA059FC4}" type="datetimeFigureOut">
              <a:rPr lang="en-US" smtClean="0"/>
              <a:t>9/13/2026</a:t>
            </a:fld>
            <a:endParaRPr lang="en-US"/>
          </a:p>
        </p:txBody>
      </p:sp>
      <p:sp>
        <p:nvSpPr>
          <p:cNvPr id="1048693" name="Footer Placeholder 5"/>
          <p:cNvSpPr>
            <a:spLocks noGrp="1"/>
          </p:cNvSpPr>
          <p:nvPr>
            <p:ph type="ftr" sz="quarter" idx="11"/>
          </p:nvPr>
        </p:nvSpPr>
        <p:spPr/>
        <p:txBody>
          <a:bodyPr/>
          <a:lstStyle/>
          <a:p>
            <a:endParaRPr lang="en-US"/>
          </a:p>
        </p:txBody>
      </p:sp>
      <p:sp>
        <p:nvSpPr>
          <p:cNvPr id="1048694"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48659"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1048660"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048661"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48662" name="Date Placeholder 4"/>
          <p:cNvSpPr>
            <a:spLocks noGrp="1"/>
          </p:cNvSpPr>
          <p:nvPr>
            <p:ph type="dt" sz="half" idx="10"/>
          </p:nvPr>
        </p:nvSpPr>
        <p:spPr/>
        <p:txBody>
          <a:bodyPr/>
          <a:lstStyle/>
          <a:p>
            <a:fld id="{5BCAD085-E8A6-8845-BD4E-CB4CCA059FC4}" type="datetimeFigureOut">
              <a:rPr lang="en-US" smtClean="0"/>
              <a:t>9/13/2026</a:t>
            </a:fld>
            <a:endParaRPr lang="en-US"/>
          </a:p>
        </p:txBody>
      </p:sp>
      <p:sp>
        <p:nvSpPr>
          <p:cNvPr id="1048663" name="Footer Placeholder 5"/>
          <p:cNvSpPr>
            <a:spLocks noGrp="1"/>
          </p:cNvSpPr>
          <p:nvPr>
            <p:ph type="ftr" sz="quarter" idx="11"/>
          </p:nvPr>
        </p:nvSpPr>
        <p:spPr/>
        <p:txBody>
          <a:bodyPr/>
          <a:lstStyle/>
          <a:p>
            <a:endParaRPr lang="en-US"/>
          </a:p>
        </p:txBody>
      </p:sp>
      <p:sp>
        <p:nvSpPr>
          <p:cNvPr id="1048664"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48665" name="Title 1"/>
          <p:cNvSpPr>
            <a:spLocks noGrp="1"/>
          </p:cNvSpPr>
          <p:nvPr>
            <p:ph type="title"/>
          </p:nvPr>
        </p:nvSpPr>
        <p:spPr/>
        <p:txBody>
          <a:bodyPr/>
          <a:lstStyle/>
          <a:p>
            <a:r>
              <a:rPr lang="en-US"/>
              <a:t>Click to edit Master title style</a:t>
            </a:r>
          </a:p>
        </p:txBody>
      </p:sp>
      <p:sp>
        <p:nvSpPr>
          <p:cNvPr id="1048666"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67" name="Date Placeholder 3"/>
          <p:cNvSpPr>
            <a:spLocks noGrp="1"/>
          </p:cNvSpPr>
          <p:nvPr>
            <p:ph type="dt" sz="half" idx="10"/>
          </p:nvPr>
        </p:nvSpPr>
        <p:spPr/>
        <p:txBody>
          <a:bodyPr/>
          <a:lstStyle/>
          <a:p>
            <a:fld id="{5BCAD085-E8A6-8845-BD4E-CB4CCA059FC4}" type="datetimeFigureOut">
              <a:rPr lang="en-US" smtClean="0"/>
              <a:t>9/13/2026</a:t>
            </a:fld>
            <a:endParaRPr lang="en-US"/>
          </a:p>
        </p:txBody>
      </p:sp>
      <p:sp>
        <p:nvSpPr>
          <p:cNvPr id="1048668" name="Footer Placeholder 4"/>
          <p:cNvSpPr>
            <a:spLocks noGrp="1"/>
          </p:cNvSpPr>
          <p:nvPr>
            <p:ph type="ftr" sz="quarter" idx="11"/>
          </p:nvPr>
        </p:nvSpPr>
        <p:spPr/>
        <p:txBody>
          <a:bodyPr/>
          <a:lstStyle/>
          <a:p>
            <a:endParaRPr lang="en-US"/>
          </a:p>
        </p:txBody>
      </p:sp>
      <p:sp>
        <p:nvSpPr>
          <p:cNvPr id="1048669"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048649"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1048650"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51" name="Date Placeholder 3"/>
          <p:cNvSpPr>
            <a:spLocks noGrp="1"/>
          </p:cNvSpPr>
          <p:nvPr>
            <p:ph type="dt" sz="half" idx="10"/>
          </p:nvPr>
        </p:nvSpPr>
        <p:spPr/>
        <p:txBody>
          <a:bodyPr/>
          <a:lstStyle/>
          <a:p>
            <a:fld id="{5BCAD085-E8A6-8845-BD4E-CB4CCA059FC4}" type="datetimeFigureOut">
              <a:rPr lang="en-US" smtClean="0"/>
              <a:t>9/13/2026</a:t>
            </a:fld>
            <a:endParaRPr lang="en-US"/>
          </a:p>
        </p:txBody>
      </p:sp>
      <p:sp>
        <p:nvSpPr>
          <p:cNvPr id="1048652" name="Footer Placeholder 4"/>
          <p:cNvSpPr>
            <a:spLocks noGrp="1"/>
          </p:cNvSpPr>
          <p:nvPr>
            <p:ph type="ftr" sz="quarter" idx="11"/>
          </p:nvPr>
        </p:nvSpPr>
        <p:spPr/>
        <p:txBody>
          <a:bodyPr/>
          <a:lstStyle/>
          <a:p>
            <a:endParaRPr lang="en-US"/>
          </a:p>
        </p:txBody>
      </p:sp>
      <p:sp>
        <p:nvSpPr>
          <p:cNvPr id="1048653"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1048577"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78"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9/13/2026</a:t>
            </a:fld>
            <a:endParaRPr lang="en-US"/>
          </a:p>
        </p:txBody>
      </p:sp>
      <p:sp>
        <p:nvSpPr>
          <p:cNvPr id="1048579"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1048580"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image" Target="../media/image1.png" /><Relationship Id="rId1" Type="http://schemas.openxmlformats.org/officeDocument/2006/relationships/slideLayout" Target="../slideLayouts/slideLayout7.xml" /><Relationship Id="rId4" Type="http://schemas.openxmlformats.org/officeDocument/2006/relationships/image" Target="../media/image3.png" /></Relationships>
</file>

<file path=ppt/slides/_rels/slide2.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1.png" /><Relationship Id="rId1" Type="http://schemas.openxmlformats.org/officeDocument/2006/relationships/slideLayout" Target="../slideLayouts/slideLayout7.xml" /><Relationship Id="rId5" Type="http://schemas.openxmlformats.org/officeDocument/2006/relationships/image" Target="../media/image6.png" /><Relationship Id="rId4" Type="http://schemas.openxmlformats.org/officeDocument/2006/relationships/image" Target="../media/image5.png" /></Relationships>
</file>

<file path=ppt/slides/_rels/slide3.xml.rels><?xml version="1.0" encoding="UTF-8" standalone="yes"?>
<Relationships xmlns="http://schemas.openxmlformats.org/package/2006/relationships"><Relationship Id="rId8" Type="http://schemas.openxmlformats.org/officeDocument/2006/relationships/image" Target="../media/image12.png" /><Relationship Id="rId3" Type="http://schemas.openxmlformats.org/officeDocument/2006/relationships/image" Target="../media/image7.png" /><Relationship Id="rId7" Type="http://schemas.openxmlformats.org/officeDocument/2006/relationships/image" Target="../media/image11.png" /><Relationship Id="rId2" Type="http://schemas.openxmlformats.org/officeDocument/2006/relationships/image" Target="../media/image1.png" /><Relationship Id="rId1" Type="http://schemas.openxmlformats.org/officeDocument/2006/relationships/slideLayout" Target="../slideLayouts/slideLayout7.xml" /><Relationship Id="rId6" Type="http://schemas.openxmlformats.org/officeDocument/2006/relationships/image" Target="../media/image10.png" /><Relationship Id="rId5" Type="http://schemas.openxmlformats.org/officeDocument/2006/relationships/image" Target="../media/image9.png" /><Relationship Id="rId4" Type="http://schemas.openxmlformats.org/officeDocument/2006/relationships/image" Target="../media/image8.png" /></Relationships>
</file>

<file path=ppt/slides/_rels/slide4.xml.rels><?xml version="1.0" encoding="UTF-8" standalone="yes"?>
<Relationships xmlns="http://schemas.openxmlformats.org/package/2006/relationships"><Relationship Id="rId3" Type="http://schemas.openxmlformats.org/officeDocument/2006/relationships/image" Target="../media/image13.png" /><Relationship Id="rId2" Type="http://schemas.openxmlformats.org/officeDocument/2006/relationships/image" Target="../media/image1.png" /><Relationship Id="rId1" Type="http://schemas.openxmlformats.org/officeDocument/2006/relationships/slideLayout" Target="../slideLayouts/slideLayout7.xml" /><Relationship Id="rId4" Type="http://schemas.openxmlformats.org/officeDocument/2006/relationships/image" Target="../media/image14.png" /></Relationships>
</file>

<file path=ppt/slides/_rels/slide5.xml.rels><?xml version="1.0" encoding="UTF-8" standalone="yes"?>
<Relationships xmlns="http://schemas.openxmlformats.org/package/2006/relationships"><Relationship Id="rId3" Type="http://schemas.openxmlformats.org/officeDocument/2006/relationships/image" Target="../media/image15.png" /><Relationship Id="rId2" Type="http://schemas.openxmlformats.org/officeDocument/2006/relationships/image" Target="../media/image1.png" /><Relationship Id="rId1" Type="http://schemas.openxmlformats.org/officeDocument/2006/relationships/slideLayout" Target="../slideLayouts/slideLayout7.xml" /><Relationship Id="rId5" Type="http://schemas.openxmlformats.org/officeDocument/2006/relationships/image" Target="../media/image6.png" /><Relationship Id="rId4" Type="http://schemas.openxmlformats.org/officeDocument/2006/relationships/image" Target="../media/image16.png" /></Relationships>
</file>

<file path=ppt/slides/_rels/slide6.xml.rels><?xml version="1.0" encoding="UTF-8" standalone="yes"?>
<Relationships xmlns="http://schemas.openxmlformats.org/package/2006/relationships"><Relationship Id="rId3" Type="http://schemas.openxmlformats.org/officeDocument/2006/relationships/image" Target="../media/image17.png" /><Relationship Id="rId2" Type="http://schemas.openxmlformats.org/officeDocument/2006/relationships/image" Target="../media/image1.png"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3" Type="http://schemas.openxmlformats.org/officeDocument/2006/relationships/image" Target="../media/image18.png" /><Relationship Id="rId2" Type="http://schemas.openxmlformats.org/officeDocument/2006/relationships/image" Target="../media/image1.png" /><Relationship Id="rId1" Type="http://schemas.openxmlformats.org/officeDocument/2006/relationships/slideLayout" Target="../slideLayouts/slideLayout7.xml" /><Relationship Id="rId4" Type="http://schemas.openxmlformats.org/officeDocument/2006/relationships/image" Target="../media/image19.png" /></Relationships>
</file>

<file path=ppt/slides/_rels/slide8.xml.rels><?xml version="1.0" encoding="UTF-8" standalone="yes"?>
<Relationships xmlns="http://schemas.openxmlformats.org/package/2006/relationships"><Relationship Id="rId3" Type="http://schemas.openxmlformats.org/officeDocument/2006/relationships/image" Target="../media/image20.png" /><Relationship Id="rId2" Type="http://schemas.openxmlformats.org/officeDocument/2006/relationships/image" Target="../media/image1.png"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09715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2097153" name="Picture 2" descr="image.png"/>
          <p:cNvPicPr>
            <a:picLocks noChangeAspect="1"/>
          </p:cNvPicPr>
          <p:nvPr/>
        </p:nvPicPr>
        <p:blipFill>
          <a:blip r:embed="rId3"/>
          <a:stretch>
            <a:fillRect/>
          </a:stretch>
        </p:blipFill>
        <p:spPr>
          <a:xfrm>
            <a:off x="571500" y="4728120"/>
            <a:ext cx="5143500" cy="948630"/>
          </a:xfrm>
          <a:prstGeom prst="rect">
            <a:avLst/>
          </a:prstGeom>
        </p:spPr>
      </p:pic>
      <p:sp>
        <p:nvSpPr>
          <p:cNvPr id="1048584" name="TextBox 3"/>
          <p:cNvSpPr txBox="1"/>
          <p:nvPr/>
        </p:nvSpPr>
        <p:spPr>
          <a:xfrm>
            <a:off x="571500" y="571500"/>
            <a:ext cx="5400675" cy="457200"/>
          </a:xfrm>
          <a:prstGeom prst="rect">
            <a:avLst/>
          </a:prstGeom>
          <a:noFill/>
        </p:spPr>
        <p:txBody>
          <a:bodyPr wrap="square" lIns="0" tIns="0" rIns="0" bIns="0" anchor="t">
            <a:spAutoFit/>
          </a:bodyPr>
          <a:lstStyle/>
          <a:p>
            <a:pPr algn="l">
              <a:lnSpc>
                <a:spcPts val="3600"/>
              </a:lnSpc>
            </a:pPr>
            <a:r>
              <a:rPr sz="3000" b="1" i="0" u="none">
                <a:solidFill>
                  <a:srgbClr val="0F172A"/>
                </a:solidFill>
                <a:latin typeface="Poppins"/>
              </a:rPr>
              <a:t>Uluslararası İSG Kuruluşları</a:t>
            </a:r>
          </a:p>
        </p:txBody>
      </p:sp>
      <p:pic>
        <p:nvPicPr>
          <p:cNvPr id="2097154" name="Picture 4" descr="image.png"/>
          <p:cNvPicPr>
            <a:picLocks noChangeAspect="1"/>
          </p:cNvPicPr>
          <p:nvPr/>
        </p:nvPicPr>
        <p:blipFill>
          <a:blip r:embed="rId4"/>
          <a:stretch>
            <a:fillRect/>
          </a:stretch>
        </p:blipFill>
        <p:spPr>
          <a:xfrm>
            <a:off x="6096000" y="0"/>
            <a:ext cx="6096000" cy="6858000"/>
          </a:xfrm>
          <a:prstGeom prst="rect">
            <a:avLst/>
          </a:prstGeom>
        </p:spPr>
      </p:pic>
      <p:sp>
        <p:nvSpPr>
          <p:cNvPr id="1048585" name="TextBox 5"/>
          <p:cNvSpPr txBox="1"/>
          <p:nvPr/>
        </p:nvSpPr>
        <p:spPr>
          <a:xfrm>
            <a:off x="571500" y="2476500"/>
            <a:ext cx="5400675" cy="365670"/>
          </a:xfrm>
          <a:prstGeom prst="rect">
            <a:avLst/>
          </a:prstGeom>
          <a:noFill/>
        </p:spPr>
        <p:txBody>
          <a:bodyPr wrap="square" lIns="0" tIns="0" rIns="0" bIns="0" anchor="t">
            <a:spAutoFit/>
          </a:bodyPr>
          <a:lstStyle/>
          <a:p>
            <a:pPr algn="l">
              <a:lnSpc>
                <a:spcPts val="2879"/>
              </a:lnSpc>
            </a:pPr>
            <a:r>
              <a:rPr sz="2400" b="1" i="0" u="none">
                <a:solidFill>
                  <a:srgbClr val="2563EB"/>
                </a:solidFill>
                <a:latin typeface="Poppins"/>
              </a:rPr>
              <a:t>Kurumsal Yaklaşımlar</a:t>
            </a:r>
          </a:p>
        </p:txBody>
      </p:sp>
      <p:sp>
        <p:nvSpPr>
          <p:cNvPr id="1048586" name="TextBox 6"/>
          <p:cNvSpPr txBox="1"/>
          <p:nvPr/>
        </p:nvSpPr>
        <p:spPr>
          <a:xfrm>
            <a:off x="571500" y="3032670"/>
            <a:ext cx="5143500" cy="1219200"/>
          </a:xfrm>
          <a:prstGeom prst="rect">
            <a:avLst/>
          </a:prstGeom>
          <a:noFill/>
        </p:spPr>
        <p:txBody>
          <a:bodyPr wrap="square" lIns="0" tIns="0" rIns="0" bIns="0" anchor="t">
            <a:spAutoFit/>
          </a:bodyPr>
          <a:lstStyle/>
          <a:p>
            <a:pPr algn="l">
              <a:lnSpc>
                <a:spcPts val="2400"/>
              </a:lnSpc>
            </a:pPr>
            <a:r>
              <a:rPr sz="1500" b="0" i="0" u="none">
                <a:solidFill>
                  <a:srgbClr val="334155"/>
                </a:solidFill>
                <a:latin typeface="Lato"/>
              </a:rPr>
              <a:t>Bu sunum, küresel ölçekte faaliyet gösteren NIOSH, BAuA, IFA ve INAIL gibi önde gelen uluslararası kuruluşların İş Sağlığı ve Güvenliği (İSG) alanındaki bilimsel araştırma, kamu politikası ve sigortacılık yaklaşımlarını incelemektedir.</a:t>
            </a:r>
          </a:p>
        </p:txBody>
      </p:sp>
      <p:sp>
        <p:nvSpPr>
          <p:cNvPr id="1048587" name="TextBox 7"/>
          <p:cNvSpPr txBox="1"/>
          <p:nvPr/>
        </p:nvSpPr>
        <p:spPr>
          <a:xfrm>
            <a:off x="571500" y="5032920"/>
            <a:ext cx="5143500" cy="274290"/>
          </a:xfrm>
          <a:prstGeom prst="rect">
            <a:avLst/>
          </a:prstGeom>
          <a:noFill/>
        </p:spPr>
        <p:txBody>
          <a:bodyPr wrap="square" lIns="0" tIns="0" rIns="0" bIns="0" anchor="t">
            <a:spAutoFit/>
          </a:bodyPr>
          <a:lstStyle/>
          <a:p>
            <a:pPr algn="l">
              <a:lnSpc>
                <a:spcPts val="2160"/>
              </a:lnSpc>
            </a:pPr>
            <a:r>
              <a:rPr sz="1350" b="1" i="0" u="none">
                <a:solidFill>
                  <a:srgbClr val="475569"/>
                </a:solidFill>
                <a:latin typeface="Lato"/>
              </a:rPr>
              <a:t>Hazırlayan:</a:t>
            </a:r>
            <a:r>
              <a:rPr sz="1350" b="0" i="0" u="none">
                <a:solidFill>
                  <a:srgbClr val="475569"/>
                </a:solidFill>
                <a:latin typeface="Lato"/>
              </a:rPr>
              <a:t> Selen Ece Özgür</a:t>
            </a:r>
          </a:p>
        </p:txBody>
      </p:sp>
      <p:sp>
        <p:nvSpPr>
          <p:cNvPr id="1048588" name="TextBox 8"/>
          <p:cNvSpPr txBox="1"/>
          <p:nvPr/>
        </p:nvSpPr>
        <p:spPr>
          <a:xfrm>
            <a:off x="571500" y="5354835"/>
            <a:ext cx="5143500" cy="274290"/>
          </a:xfrm>
          <a:prstGeom prst="rect">
            <a:avLst/>
          </a:prstGeom>
          <a:noFill/>
        </p:spPr>
        <p:txBody>
          <a:bodyPr wrap="square" lIns="0" tIns="0" rIns="0" bIns="0" anchor="t">
            <a:spAutoFit/>
          </a:bodyPr>
          <a:lstStyle/>
          <a:p>
            <a:pPr algn="l">
              <a:lnSpc>
                <a:spcPts val="2160"/>
              </a:lnSpc>
            </a:pPr>
            <a:r>
              <a:rPr sz="1350" b="1" i="0" u="none">
                <a:solidFill>
                  <a:srgbClr val="475569"/>
                </a:solidFill>
                <a:latin typeface="Lato"/>
              </a:rPr>
              <a:t>İletişim:</a:t>
            </a:r>
            <a:r>
              <a:rPr sz="1350" b="0" i="0" u="none">
                <a:solidFill>
                  <a:srgbClr val="475569"/>
                </a:solidFill>
                <a:latin typeface="Lato"/>
              </a:rPr>
              <a:t> seleneceozgur@gmail.com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097155"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2097156" name="Picture 2" descr="image.png"/>
          <p:cNvPicPr>
            <a:picLocks noChangeAspect="1"/>
          </p:cNvPicPr>
          <p:nvPr/>
        </p:nvPicPr>
        <p:blipFill>
          <a:blip r:embed="rId3"/>
          <a:stretch>
            <a:fillRect/>
          </a:stretch>
        </p:blipFill>
        <p:spPr>
          <a:xfrm>
            <a:off x="6381750" y="1943100"/>
            <a:ext cx="5238750" cy="3810000"/>
          </a:xfrm>
          <a:prstGeom prst="rect">
            <a:avLst/>
          </a:prstGeom>
        </p:spPr>
      </p:pic>
      <p:sp>
        <p:nvSpPr>
          <p:cNvPr id="1048589" name="TextBox 3"/>
          <p:cNvSpPr txBox="1"/>
          <p:nvPr/>
        </p:nvSpPr>
        <p:spPr>
          <a:xfrm>
            <a:off x="904875" y="2019746"/>
            <a:ext cx="4905375" cy="578941"/>
          </a:xfrm>
          <a:prstGeom prst="rect">
            <a:avLst/>
          </a:prstGeom>
          <a:noFill/>
        </p:spPr>
        <p:txBody>
          <a:bodyPr wrap="square" lIns="0" tIns="0" rIns="0" bIns="0" anchor="t">
            <a:spAutoFit/>
          </a:bodyPr>
          <a:lstStyle/>
          <a:p>
            <a:pPr algn="l">
              <a:lnSpc>
                <a:spcPts val="2279"/>
              </a:lnSpc>
            </a:pPr>
            <a:r>
              <a:rPr sz="1425" b="0" i="0" u="none">
                <a:solidFill>
                  <a:srgbClr val="334155"/>
                </a:solidFill>
                <a:latin typeface="Lato"/>
              </a:rPr>
              <a:t>ABD Sağlık ve İnsan Hizmetleri Bakanlığı altında faaliyet gösteren bağımsız bir federal enstitüdür.</a:t>
            </a:r>
          </a:p>
        </p:txBody>
      </p:sp>
      <p:sp>
        <p:nvSpPr>
          <p:cNvPr id="1048590" name="TextBox 4"/>
          <p:cNvSpPr txBox="1"/>
          <p:nvPr/>
        </p:nvSpPr>
        <p:spPr>
          <a:xfrm>
            <a:off x="904875" y="2789187"/>
            <a:ext cx="4905375" cy="578941"/>
          </a:xfrm>
          <a:prstGeom prst="rect">
            <a:avLst/>
          </a:prstGeom>
          <a:noFill/>
        </p:spPr>
        <p:txBody>
          <a:bodyPr wrap="square" lIns="0" tIns="0" rIns="0" bIns="0" anchor="t">
            <a:spAutoFit/>
          </a:bodyPr>
          <a:lstStyle/>
          <a:p>
            <a:pPr algn="l">
              <a:lnSpc>
                <a:spcPts val="2279"/>
              </a:lnSpc>
            </a:pPr>
            <a:r>
              <a:rPr sz="1425" b="0" i="0" u="none">
                <a:solidFill>
                  <a:srgbClr val="334155"/>
                </a:solidFill>
                <a:latin typeface="Lato"/>
              </a:rPr>
              <a:t>1970 tarihli İş Sağlığı ve Güvenliği Yasası kapsamında yasal olarak bağlayıcılığı bulunur ve ulusal politikaları şekillendirir.</a:t>
            </a:r>
          </a:p>
        </p:txBody>
      </p:sp>
      <p:sp>
        <p:nvSpPr>
          <p:cNvPr id="1048591" name="TextBox 5"/>
          <p:cNvSpPr txBox="1"/>
          <p:nvPr/>
        </p:nvSpPr>
        <p:spPr>
          <a:xfrm>
            <a:off x="904875" y="3558629"/>
            <a:ext cx="4905375" cy="868412"/>
          </a:xfrm>
          <a:prstGeom prst="rect">
            <a:avLst/>
          </a:prstGeom>
          <a:noFill/>
        </p:spPr>
        <p:txBody>
          <a:bodyPr wrap="square" lIns="0" tIns="0" rIns="0" bIns="0" anchor="t">
            <a:spAutoFit/>
          </a:bodyPr>
          <a:lstStyle/>
          <a:p>
            <a:pPr algn="l">
              <a:lnSpc>
                <a:spcPts val="2279"/>
              </a:lnSpc>
            </a:pPr>
            <a:r>
              <a:rPr sz="1425" b="0" i="0" u="none">
                <a:solidFill>
                  <a:srgbClr val="334155"/>
                </a:solidFill>
                <a:latin typeface="Lato"/>
              </a:rPr>
              <a:t>İSG alanının dünyadaki temel akademik tabanını oluşturur ve riskleri A-Z endeksine göre sistematik olarak kategorize eder.</a:t>
            </a:r>
          </a:p>
        </p:txBody>
      </p:sp>
      <p:sp>
        <p:nvSpPr>
          <p:cNvPr id="1048592" name="TextBox 6"/>
          <p:cNvSpPr txBox="1"/>
          <p:nvPr/>
        </p:nvSpPr>
        <p:spPr>
          <a:xfrm>
            <a:off x="904875" y="4617541"/>
            <a:ext cx="4905375" cy="578866"/>
          </a:xfrm>
          <a:prstGeom prst="rect">
            <a:avLst/>
          </a:prstGeom>
          <a:noFill/>
        </p:spPr>
        <p:txBody>
          <a:bodyPr wrap="square" lIns="0" tIns="0" rIns="0" bIns="0" anchor="t">
            <a:spAutoFit/>
          </a:bodyPr>
          <a:lstStyle/>
          <a:p>
            <a:pPr algn="l">
              <a:lnSpc>
                <a:spcPts val="2279"/>
              </a:lnSpc>
            </a:pPr>
            <a:r>
              <a:rPr sz="1425" b="0" i="0" u="none">
                <a:solidFill>
                  <a:srgbClr val="334155"/>
                </a:solidFill>
                <a:latin typeface="Lato"/>
              </a:rPr>
              <a:t>İşyeri risklerini tespit etmek ve önlemek amacıyla en ileri bilimsel araştırmaları laboratuvar ve saha ortamında yürütür.</a:t>
            </a:r>
          </a:p>
        </p:txBody>
      </p:sp>
      <p:pic>
        <p:nvPicPr>
          <p:cNvPr id="2097157" name="Picture 7" descr="image.png"/>
          <p:cNvPicPr>
            <a:picLocks noChangeAspect="1"/>
          </p:cNvPicPr>
          <p:nvPr/>
        </p:nvPicPr>
        <p:blipFill>
          <a:blip r:embed="rId4"/>
          <a:stretch>
            <a:fillRect/>
          </a:stretch>
        </p:blipFill>
        <p:spPr>
          <a:xfrm>
            <a:off x="6381750" y="1943100"/>
            <a:ext cx="5238750" cy="3810000"/>
          </a:xfrm>
          <a:prstGeom prst="rect">
            <a:avLst/>
          </a:prstGeom>
        </p:spPr>
      </p:pic>
      <p:sp>
        <p:nvSpPr>
          <p:cNvPr id="1048593" name="TextBox 8"/>
          <p:cNvSpPr txBox="1"/>
          <p:nvPr/>
        </p:nvSpPr>
        <p:spPr>
          <a:xfrm>
            <a:off x="571500" y="571500"/>
            <a:ext cx="11601450" cy="457200"/>
          </a:xfrm>
          <a:prstGeom prst="rect">
            <a:avLst/>
          </a:prstGeom>
          <a:noFill/>
        </p:spPr>
        <p:txBody>
          <a:bodyPr wrap="square" lIns="0" tIns="0" rIns="0" bIns="0" anchor="t">
            <a:spAutoFit/>
          </a:bodyPr>
          <a:lstStyle/>
          <a:p>
            <a:pPr algn="l">
              <a:lnSpc>
                <a:spcPts val="3600"/>
              </a:lnSpc>
            </a:pPr>
            <a:r>
              <a:rPr sz="3000" b="1" i="0" u="none">
                <a:solidFill>
                  <a:srgbClr val="0F172A"/>
                </a:solidFill>
                <a:latin typeface="Poppins"/>
              </a:rPr>
              <a:t>NIOSH (ABD): Bilimsel Araştırma</a:t>
            </a:r>
          </a:p>
        </p:txBody>
      </p:sp>
      <p:pic>
        <p:nvPicPr>
          <p:cNvPr id="2097158" name="Picture 9" descr="image.png"/>
          <p:cNvPicPr>
            <a:picLocks noChangeAspect="1"/>
          </p:cNvPicPr>
          <p:nvPr/>
        </p:nvPicPr>
        <p:blipFill>
          <a:blip r:embed="rId5"/>
          <a:stretch>
            <a:fillRect/>
          </a:stretch>
        </p:blipFill>
        <p:spPr>
          <a:xfrm>
            <a:off x="571500" y="2038796"/>
            <a:ext cx="104775" cy="219075"/>
          </a:xfrm>
          <a:prstGeom prst="rect">
            <a:avLst/>
          </a:prstGeom>
        </p:spPr>
      </p:pic>
      <p:pic>
        <p:nvPicPr>
          <p:cNvPr id="2097159" name="Picture 10" descr="image.png"/>
          <p:cNvPicPr>
            <a:picLocks noChangeAspect="1"/>
          </p:cNvPicPr>
          <p:nvPr/>
        </p:nvPicPr>
        <p:blipFill>
          <a:blip r:embed="rId5"/>
          <a:stretch>
            <a:fillRect/>
          </a:stretch>
        </p:blipFill>
        <p:spPr>
          <a:xfrm>
            <a:off x="571500" y="2808237"/>
            <a:ext cx="104775" cy="219075"/>
          </a:xfrm>
          <a:prstGeom prst="rect">
            <a:avLst/>
          </a:prstGeom>
        </p:spPr>
      </p:pic>
      <p:pic>
        <p:nvPicPr>
          <p:cNvPr id="2097160" name="Picture 11" descr="image.png"/>
          <p:cNvPicPr>
            <a:picLocks noChangeAspect="1"/>
          </p:cNvPicPr>
          <p:nvPr/>
        </p:nvPicPr>
        <p:blipFill>
          <a:blip r:embed="rId5"/>
          <a:stretch>
            <a:fillRect/>
          </a:stretch>
        </p:blipFill>
        <p:spPr>
          <a:xfrm>
            <a:off x="571500" y="3577679"/>
            <a:ext cx="104775" cy="219075"/>
          </a:xfrm>
          <a:prstGeom prst="rect">
            <a:avLst/>
          </a:prstGeom>
        </p:spPr>
      </p:pic>
      <p:pic>
        <p:nvPicPr>
          <p:cNvPr id="2097161" name="Picture 12" descr="image.png"/>
          <p:cNvPicPr>
            <a:picLocks noChangeAspect="1"/>
          </p:cNvPicPr>
          <p:nvPr/>
        </p:nvPicPr>
        <p:blipFill>
          <a:blip r:embed="rId5"/>
          <a:stretch>
            <a:fillRect/>
          </a:stretch>
        </p:blipFill>
        <p:spPr>
          <a:xfrm>
            <a:off x="571500" y="4636591"/>
            <a:ext cx="104775" cy="2190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09716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2097163" name="Picture 2" descr="image.png"/>
          <p:cNvPicPr>
            <a:picLocks noChangeAspect="1"/>
          </p:cNvPicPr>
          <p:nvPr/>
        </p:nvPicPr>
        <p:blipFill>
          <a:blip r:embed="rId3"/>
          <a:stretch>
            <a:fillRect/>
          </a:stretch>
        </p:blipFill>
        <p:spPr>
          <a:xfrm>
            <a:off x="571500" y="2213967"/>
            <a:ext cx="3429000" cy="3268265"/>
          </a:xfrm>
          <a:prstGeom prst="rect">
            <a:avLst/>
          </a:prstGeom>
        </p:spPr>
      </p:pic>
      <p:pic>
        <p:nvPicPr>
          <p:cNvPr id="2097164" name="Picture 3" descr="image.png"/>
          <p:cNvPicPr>
            <a:picLocks noChangeAspect="1"/>
          </p:cNvPicPr>
          <p:nvPr/>
        </p:nvPicPr>
        <p:blipFill>
          <a:blip r:embed="rId4"/>
          <a:stretch>
            <a:fillRect/>
          </a:stretch>
        </p:blipFill>
        <p:spPr>
          <a:xfrm>
            <a:off x="4381500" y="2213967"/>
            <a:ext cx="3429000" cy="3268265"/>
          </a:xfrm>
          <a:prstGeom prst="rect">
            <a:avLst/>
          </a:prstGeom>
        </p:spPr>
      </p:pic>
      <p:pic>
        <p:nvPicPr>
          <p:cNvPr id="2097165" name="Picture 4" descr="image.png"/>
          <p:cNvPicPr>
            <a:picLocks noChangeAspect="1"/>
          </p:cNvPicPr>
          <p:nvPr/>
        </p:nvPicPr>
        <p:blipFill>
          <a:blip r:embed="rId5"/>
          <a:stretch>
            <a:fillRect/>
          </a:stretch>
        </p:blipFill>
        <p:spPr>
          <a:xfrm>
            <a:off x="8191500" y="2213967"/>
            <a:ext cx="3429000" cy="3268265"/>
          </a:xfrm>
          <a:prstGeom prst="rect">
            <a:avLst/>
          </a:prstGeom>
        </p:spPr>
      </p:pic>
      <p:sp>
        <p:nvSpPr>
          <p:cNvPr id="1048594" name="TextBox 5"/>
          <p:cNvSpPr txBox="1"/>
          <p:nvPr/>
        </p:nvSpPr>
        <p:spPr>
          <a:xfrm>
            <a:off x="795813" y="3356967"/>
            <a:ext cx="2980372" cy="297060"/>
          </a:xfrm>
          <a:prstGeom prst="rect">
            <a:avLst/>
          </a:prstGeom>
          <a:noFill/>
        </p:spPr>
        <p:txBody>
          <a:bodyPr wrap="square" lIns="0" tIns="0" rIns="0" bIns="0" anchor="t">
            <a:spAutoFit/>
          </a:bodyPr>
          <a:lstStyle/>
          <a:p>
            <a:pPr algn="ctr">
              <a:lnSpc>
                <a:spcPts val="2340"/>
              </a:lnSpc>
            </a:pPr>
            <a:r>
              <a:rPr sz="1950" b="1" i="0" u="none">
                <a:solidFill>
                  <a:srgbClr val="1E293B"/>
                </a:solidFill>
                <a:latin typeface="Poppins"/>
              </a:rPr>
              <a:t>İtfaiyeci Güvenliği</a:t>
            </a:r>
          </a:p>
        </p:txBody>
      </p:sp>
      <p:sp>
        <p:nvSpPr>
          <p:cNvPr id="1048595" name="TextBox 6"/>
          <p:cNvSpPr txBox="1"/>
          <p:nvPr/>
        </p:nvSpPr>
        <p:spPr>
          <a:xfrm>
            <a:off x="866775" y="3796903"/>
            <a:ext cx="2838450" cy="1294804"/>
          </a:xfrm>
          <a:prstGeom prst="rect">
            <a:avLst/>
          </a:prstGeom>
          <a:noFill/>
        </p:spPr>
        <p:txBody>
          <a:bodyPr wrap="square" lIns="0" tIns="0" rIns="0" bIns="0" anchor="t">
            <a:spAutoFit/>
          </a:bodyPr>
          <a:lstStyle/>
          <a:p>
            <a:pPr algn="ctr">
              <a:lnSpc>
                <a:spcPts val="2039"/>
              </a:lnSpc>
            </a:pPr>
            <a:r>
              <a:rPr sz="1275" b="0" i="0" u="none">
                <a:solidFill>
                  <a:srgbClr val="334155"/>
                </a:solidFill>
                <a:latin typeface="Lato"/>
              </a:rPr>
              <a:t>İtfaiyecilerin karşılaştığı mesleki riskler, solunum sistemi hastalıkları ve termal tehlikelere yönelik özel bilimsel araştırmalar ve saha operasyonu destekleri sunar.</a:t>
            </a:r>
          </a:p>
        </p:txBody>
      </p:sp>
      <p:sp>
        <p:nvSpPr>
          <p:cNvPr id="1048596" name="TextBox 7"/>
          <p:cNvSpPr txBox="1"/>
          <p:nvPr/>
        </p:nvSpPr>
        <p:spPr>
          <a:xfrm>
            <a:off x="4605813" y="3356967"/>
            <a:ext cx="2980372" cy="297060"/>
          </a:xfrm>
          <a:prstGeom prst="rect">
            <a:avLst/>
          </a:prstGeom>
          <a:noFill/>
        </p:spPr>
        <p:txBody>
          <a:bodyPr wrap="square" lIns="0" tIns="0" rIns="0" bIns="0" anchor="t">
            <a:spAutoFit/>
          </a:bodyPr>
          <a:lstStyle/>
          <a:p>
            <a:pPr algn="ctr">
              <a:lnSpc>
                <a:spcPts val="2340"/>
              </a:lnSpc>
            </a:pPr>
            <a:r>
              <a:rPr sz="1950" b="1" i="0" u="none">
                <a:solidFill>
                  <a:srgbClr val="1E293B"/>
                </a:solidFill>
                <a:latin typeface="Poppins"/>
              </a:rPr>
              <a:t>Denizcilik Sektörü</a:t>
            </a:r>
          </a:p>
        </p:txBody>
      </p:sp>
      <p:sp>
        <p:nvSpPr>
          <p:cNvPr id="1048597" name="TextBox 8"/>
          <p:cNvSpPr txBox="1"/>
          <p:nvPr/>
        </p:nvSpPr>
        <p:spPr>
          <a:xfrm>
            <a:off x="4676775" y="3796903"/>
            <a:ext cx="2838450" cy="1035843"/>
          </a:xfrm>
          <a:prstGeom prst="rect">
            <a:avLst/>
          </a:prstGeom>
          <a:noFill/>
        </p:spPr>
        <p:txBody>
          <a:bodyPr wrap="square" lIns="0" tIns="0" rIns="0" bIns="0" anchor="t">
            <a:spAutoFit/>
          </a:bodyPr>
          <a:lstStyle/>
          <a:p>
            <a:pPr algn="ctr">
              <a:lnSpc>
                <a:spcPts val="2039"/>
              </a:lnSpc>
            </a:pPr>
            <a:r>
              <a:rPr sz="1275" b="0" i="0" u="none">
                <a:solidFill>
                  <a:srgbClr val="334155"/>
                </a:solidFill>
                <a:latin typeface="Lato"/>
              </a:rPr>
              <a:t>Denizcilik sektörüne özgü zorlu çalışma koşulları, makine dairesi riskleri ve acil durum güvenlik protokolleri üzerine spesifik çalışmalar yürütür.</a:t>
            </a:r>
          </a:p>
        </p:txBody>
      </p:sp>
      <p:sp>
        <p:nvSpPr>
          <p:cNvPr id="1048598" name="TextBox 9"/>
          <p:cNvSpPr txBox="1"/>
          <p:nvPr/>
        </p:nvSpPr>
        <p:spPr>
          <a:xfrm>
            <a:off x="8415813" y="3356967"/>
            <a:ext cx="2980372" cy="297060"/>
          </a:xfrm>
          <a:prstGeom prst="rect">
            <a:avLst/>
          </a:prstGeom>
          <a:noFill/>
        </p:spPr>
        <p:txBody>
          <a:bodyPr wrap="square" lIns="0" tIns="0" rIns="0" bIns="0" anchor="t">
            <a:spAutoFit/>
          </a:bodyPr>
          <a:lstStyle/>
          <a:p>
            <a:pPr algn="ctr">
              <a:lnSpc>
                <a:spcPts val="2340"/>
              </a:lnSpc>
            </a:pPr>
            <a:r>
              <a:rPr sz="1950" b="1" i="0" u="none">
                <a:solidFill>
                  <a:srgbClr val="1E293B"/>
                </a:solidFill>
                <a:latin typeface="Poppins"/>
              </a:rPr>
              <a:t>Yorgunluk Araştırma</a:t>
            </a:r>
          </a:p>
        </p:txBody>
      </p:sp>
      <p:sp>
        <p:nvSpPr>
          <p:cNvPr id="1048599" name="TextBox 10"/>
          <p:cNvSpPr txBox="1"/>
          <p:nvPr/>
        </p:nvSpPr>
        <p:spPr>
          <a:xfrm>
            <a:off x="8486775" y="3796903"/>
            <a:ext cx="2838450" cy="1294804"/>
          </a:xfrm>
          <a:prstGeom prst="rect">
            <a:avLst/>
          </a:prstGeom>
          <a:noFill/>
        </p:spPr>
        <p:txBody>
          <a:bodyPr wrap="square" lIns="0" tIns="0" rIns="0" bIns="0" anchor="t">
            <a:spAutoFit/>
          </a:bodyPr>
          <a:lstStyle/>
          <a:p>
            <a:pPr algn="ctr">
              <a:lnSpc>
                <a:spcPts val="2039"/>
              </a:lnSpc>
            </a:pPr>
            <a:r>
              <a:rPr sz="1275" b="0" i="0" u="none">
                <a:solidFill>
                  <a:srgbClr val="334155"/>
                </a:solidFill>
                <a:latin typeface="Lato"/>
              </a:rPr>
              <a:t>İş ve yorgunluk araştırma merkezi olarak, uzun mesai saatlerinin fiziksel ve zihinsel sağlık üzerindeki etkilerini inceler; düzenli haber bültenleriyle sektörü aydınlatır.</a:t>
            </a:r>
          </a:p>
        </p:txBody>
      </p:sp>
      <p:pic>
        <p:nvPicPr>
          <p:cNvPr id="2097166" name="Picture 11" descr="image.png"/>
          <p:cNvPicPr>
            <a:picLocks noChangeAspect="1"/>
          </p:cNvPicPr>
          <p:nvPr/>
        </p:nvPicPr>
        <p:blipFill>
          <a:blip r:embed="rId6"/>
          <a:stretch>
            <a:fillRect/>
          </a:stretch>
        </p:blipFill>
        <p:spPr>
          <a:xfrm>
            <a:off x="2028825" y="2604492"/>
            <a:ext cx="514350" cy="514350"/>
          </a:xfrm>
          <a:prstGeom prst="rect">
            <a:avLst/>
          </a:prstGeom>
        </p:spPr>
      </p:pic>
      <p:pic>
        <p:nvPicPr>
          <p:cNvPr id="2097167" name="Picture 12" descr="image.png"/>
          <p:cNvPicPr>
            <a:picLocks noChangeAspect="1"/>
          </p:cNvPicPr>
          <p:nvPr/>
        </p:nvPicPr>
        <p:blipFill>
          <a:blip r:embed="rId7"/>
          <a:stretch>
            <a:fillRect/>
          </a:stretch>
        </p:blipFill>
        <p:spPr>
          <a:xfrm>
            <a:off x="5805487" y="2604492"/>
            <a:ext cx="581025" cy="514350"/>
          </a:xfrm>
          <a:prstGeom prst="rect">
            <a:avLst/>
          </a:prstGeom>
        </p:spPr>
      </p:pic>
      <p:pic>
        <p:nvPicPr>
          <p:cNvPr id="2097168" name="Picture 13" descr="image.png"/>
          <p:cNvPicPr>
            <a:picLocks noChangeAspect="1"/>
          </p:cNvPicPr>
          <p:nvPr/>
        </p:nvPicPr>
        <p:blipFill>
          <a:blip r:embed="rId8"/>
          <a:stretch>
            <a:fillRect/>
          </a:stretch>
        </p:blipFill>
        <p:spPr>
          <a:xfrm>
            <a:off x="9615487" y="2604492"/>
            <a:ext cx="581025" cy="514350"/>
          </a:xfrm>
          <a:prstGeom prst="rect">
            <a:avLst/>
          </a:prstGeom>
        </p:spPr>
      </p:pic>
      <p:sp>
        <p:nvSpPr>
          <p:cNvPr id="1048600" name="TextBox 14"/>
          <p:cNvSpPr txBox="1"/>
          <p:nvPr/>
        </p:nvSpPr>
        <p:spPr>
          <a:xfrm>
            <a:off x="571500" y="571500"/>
            <a:ext cx="11601450" cy="457200"/>
          </a:xfrm>
          <a:prstGeom prst="rect">
            <a:avLst/>
          </a:prstGeom>
          <a:noFill/>
        </p:spPr>
        <p:txBody>
          <a:bodyPr wrap="square" lIns="0" tIns="0" rIns="0" bIns="0" anchor="t">
            <a:spAutoFit/>
          </a:bodyPr>
          <a:lstStyle/>
          <a:p>
            <a:pPr algn="l">
              <a:lnSpc>
                <a:spcPts val="3600"/>
              </a:lnSpc>
            </a:pPr>
            <a:r>
              <a:rPr sz="3000" b="1" i="0" u="none">
                <a:solidFill>
                  <a:srgbClr val="0F172A"/>
                </a:solidFill>
                <a:latin typeface="Poppins"/>
              </a:rPr>
              <a:t>NIOSH Özelleşmiş Merkezler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097169"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2097170" name="Picture 2" descr="image.png"/>
          <p:cNvPicPr>
            <a:picLocks noChangeAspect="1"/>
          </p:cNvPicPr>
          <p:nvPr/>
        </p:nvPicPr>
        <p:blipFill>
          <a:blip r:embed="rId3"/>
          <a:stretch>
            <a:fillRect/>
          </a:stretch>
        </p:blipFill>
        <p:spPr>
          <a:xfrm>
            <a:off x="571500" y="2167979"/>
            <a:ext cx="5238750" cy="3360241"/>
          </a:xfrm>
          <a:prstGeom prst="rect">
            <a:avLst/>
          </a:prstGeom>
        </p:spPr>
      </p:pic>
      <p:pic>
        <p:nvPicPr>
          <p:cNvPr id="2097171" name="Picture 3" descr="image.png"/>
          <p:cNvPicPr>
            <a:picLocks noChangeAspect="1"/>
          </p:cNvPicPr>
          <p:nvPr/>
        </p:nvPicPr>
        <p:blipFill>
          <a:blip r:embed="rId4"/>
          <a:stretch>
            <a:fillRect/>
          </a:stretch>
        </p:blipFill>
        <p:spPr>
          <a:xfrm>
            <a:off x="6381750" y="2167979"/>
            <a:ext cx="5238750" cy="3360241"/>
          </a:xfrm>
          <a:prstGeom prst="rect">
            <a:avLst/>
          </a:prstGeom>
        </p:spPr>
      </p:pic>
      <p:sp>
        <p:nvSpPr>
          <p:cNvPr id="1048601" name="TextBox 4"/>
          <p:cNvSpPr txBox="1"/>
          <p:nvPr/>
        </p:nvSpPr>
        <p:spPr>
          <a:xfrm>
            <a:off x="962025" y="2653754"/>
            <a:ext cx="4680585" cy="361950"/>
          </a:xfrm>
          <a:prstGeom prst="rect">
            <a:avLst/>
          </a:prstGeom>
          <a:noFill/>
        </p:spPr>
        <p:txBody>
          <a:bodyPr wrap="square" lIns="0" tIns="0" rIns="0" bIns="0" anchor="t">
            <a:spAutoFit/>
          </a:bodyPr>
          <a:lstStyle/>
          <a:p>
            <a:pPr algn="l">
              <a:lnSpc>
                <a:spcPts val="2700"/>
              </a:lnSpc>
            </a:pPr>
            <a:r>
              <a:rPr sz="2250" b="1" i="0" u="none">
                <a:solidFill>
                  <a:srgbClr val="2563EB"/>
                </a:solidFill>
                <a:latin typeface="Poppins"/>
              </a:rPr>
              <a:t>BAuA (Federal Kurum)</a:t>
            </a:r>
          </a:p>
        </p:txBody>
      </p:sp>
      <p:sp>
        <p:nvSpPr>
          <p:cNvPr id="1048602" name="Rectangle 5"/>
          <p:cNvSpPr/>
          <p:nvPr/>
        </p:nvSpPr>
        <p:spPr>
          <a:xfrm>
            <a:off x="962025" y="3139529"/>
            <a:ext cx="44577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48603" name="TextBox 6"/>
          <p:cNvSpPr txBox="1"/>
          <p:nvPr/>
        </p:nvSpPr>
        <p:spPr>
          <a:xfrm>
            <a:off x="962025" y="3396704"/>
            <a:ext cx="4457700" cy="1645741"/>
          </a:xfrm>
          <a:prstGeom prst="rect">
            <a:avLst/>
          </a:prstGeom>
          <a:noFill/>
        </p:spPr>
        <p:txBody>
          <a:bodyPr wrap="square" lIns="0" tIns="0" rIns="0" bIns="0" anchor="t">
            <a:spAutoFit/>
          </a:bodyPr>
          <a:lstStyle/>
          <a:p>
            <a:pPr algn="l">
              <a:lnSpc>
                <a:spcPts val="2160"/>
              </a:lnSpc>
            </a:pPr>
            <a:r>
              <a:rPr sz="1350" b="0" i="0" u="none">
                <a:solidFill>
                  <a:srgbClr val="334155"/>
                </a:solidFill>
                <a:latin typeface="Lato"/>
              </a:rPr>
              <a:t>Almanya Federal Çalışma ve Sosyal İşler Bakanlığı'na bağlı üst düzey bir kurumdur. Yalnızca bilimsel araştırma yapmakla kalmaz, elde ettiği verileri doğrudan çalışma hayatına aktararak ulusal kamu politikası üretir. Hem ruhsal sağlık hem de hastalık önleme stratejileri ile izleme-değerlendirme aşamalarını etkin bir şekilde yönetir.</a:t>
            </a:r>
          </a:p>
        </p:txBody>
      </p:sp>
      <p:sp>
        <p:nvSpPr>
          <p:cNvPr id="1048604" name="TextBox 7"/>
          <p:cNvSpPr txBox="1"/>
          <p:nvPr/>
        </p:nvSpPr>
        <p:spPr>
          <a:xfrm>
            <a:off x="6772275" y="2653754"/>
            <a:ext cx="4680585" cy="361950"/>
          </a:xfrm>
          <a:prstGeom prst="rect">
            <a:avLst/>
          </a:prstGeom>
          <a:noFill/>
        </p:spPr>
        <p:txBody>
          <a:bodyPr wrap="square" lIns="0" tIns="0" rIns="0" bIns="0" anchor="t">
            <a:spAutoFit/>
          </a:bodyPr>
          <a:lstStyle/>
          <a:p>
            <a:pPr algn="l">
              <a:lnSpc>
                <a:spcPts val="2700"/>
              </a:lnSpc>
            </a:pPr>
            <a:r>
              <a:rPr sz="2250" b="1" i="0" u="none">
                <a:solidFill>
                  <a:srgbClr val="2563EB"/>
                </a:solidFill>
                <a:latin typeface="Poppins"/>
              </a:rPr>
              <a:t>IFA (Sigorta Kurumu)</a:t>
            </a:r>
          </a:p>
        </p:txBody>
      </p:sp>
      <p:sp>
        <p:nvSpPr>
          <p:cNvPr id="1048605" name="Rectangle 8"/>
          <p:cNvSpPr/>
          <p:nvPr/>
        </p:nvSpPr>
        <p:spPr>
          <a:xfrm>
            <a:off x="6772275" y="3139529"/>
            <a:ext cx="4457700" cy="19050"/>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48606" name="TextBox 9"/>
          <p:cNvSpPr txBox="1"/>
          <p:nvPr/>
        </p:nvSpPr>
        <p:spPr>
          <a:xfrm>
            <a:off x="6772275" y="3396704"/>
            <a:ext cx="4457700" cy="1645919"/>
          </a:xfrm>
          <a:prstGeom prst="rect">
            <a:avLst/>
          </a:prstGeom>
          <a:noFill/>
        </p:spPr>
        <p:txBody>
          <a:bodyPr wrap="square" lIns="0" tIns="0" rIns="0" bIns="0" anchor="t">
            <a:spAutoFit/>
          </a:bodyPr>
          <a:lstStyle/>
          <a:p>
            <a:pPr algn="l">
              <a:lnSpc>
                <a:spcPts val="2160"/>
              </a:lnSpc>
            </a:pPr>
            <a:r>
              <a:rPr sz="1350" b="0" i="0" u="none">
                <a:solidFill>
                  <a:srgbClr val="334155"/>
                </a:solidFill>
                <a:latin typeface="Lato"/>
              </a:rPr>
              <a:t>Alman Sosyal Kaza Sigortası çatısı altında yer alan prestijli bir enstitüdür. Temel odağı, işyerlerindeki mekanik, kimyasal ve çevresel risklere karşı teknik ve uygulamalı araştırmalar yürütmektir. Kazaları sahada önlemeye yönelik pratik mühendislik çözümleri ve stratejileri geliştirmeyi amaçlar.</a:t>
            </a:r>
          </a:p>
        </p:txBody>
      </p:sp>
      <p:sp>
        <p:nvSpPr>
          <p:cNvPr id="1048607" name="TextBox 10"/>
          <p:cNvSpPr txBox="1"/>
          <p:nvPr/>
        </p:nvSpPr>
        <p:spPr>
          <a:xfrm>
            <a:off x="571500" y="571500"/>
            <a:ext cx="11601450" cy="457200"/>
          </a:xfrm>
          <a:prstGeom prst="rect">
            <a:avLst/>
          </a:prstGeom>
          <a:noFill/>
        </p:spPr>
        <p:txBody>
          <a:bodyPr wrap="square" lIns="0" tIns="0" rIns="0" bIns="0" anchor="t">
            <a:spAutoFit/>
          </a:bodyPr>
          <a:lstStyle/>
          <a:p>
            <a:pPr algn="l">
              <a:lnSpc>
                <a:spcPts val="3600"/>
              </a:lnSpc>
            </a:pPr>
            <a:r>
              <a:rPr sz="3000" b="1" i="0" u="none">
                <a:solidFill>
                  <a:srgbClr val="0F172A"/>
                </a:solidFill>
                <a:latin typeface="Poppins"/>
              </a:rPr>
              <a:t>Almanya: BAuA ve IFA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09717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2097173" name="Picture 2" descr="image.png"/>
          <p:cNvPicPr>
            <a:picLocks noChangeAspect="1"/>
          </p:cNvPicPr>
          <p:nvPr/>
        </p:nvPicPr>
        <p:blipFill>
          <a:blip r:embed="rId3"/>
          <a:stretch>
            <a:fillRect/>
          </a:stretch>
        </p:blipFill>
        <p:spPr>
          <a:xfrm>
            <a:off x="571500" y="1847850"/>
            <a:ext cx="4000500" cy="4000500"/>
          </a:xfrm>
          <a:prstGeom prst="rect">
            <a:avLst/>
          </a:prstGeom>
        </p:spPr>
      </p:pic>
      <p:pic>
        <p:nvPicPr>
          <p:cNvPr id="2097174" name="Picture 3" descr="image.png"/>
          <p:cNvPicPr>
            <a:picLocks noChangeAspect="1"/>
          </p:cNvPicPr>
          <p:nvPr/>
        </p:nvPicPr>
        <p:blipFill>
          <a:blip r:embed="rId4"/>
          <a:stretch>
            <a:fillRect/>
          </a:stretch>
        </p:blipFill>
        <p:spPr>
          <a:xfrm>
            <a:off x="666750" y="1943100"/>
            <a:ext cx="3810000" cy="3810000"/>
          </a:xfrm>
          <a:prstGeom prst="rect">
            <a:avLst/>
          </a:prstGeom>
        </p:spPr>
      </p:pic>
      <p:sp>
        <p:nvSpPr>
          <p:cNvPr id="1048608" name="TextBox 4"/>
          <p:cNvSpPr txBox="1"/>
          <p:nvPr/>
        </p:nvSpPr>
        <p:spPr>
          <a:xfrm>
            <a:off x="5476875" y="2164407"/>
            <a:ext cx="6143625" cy="868412"/>
          </a:xfrm>
          <a:prstGeom prst="rect">
            <a:avLst/>
          </a:prstGeom>
          <a:noFill/>
        </p:spPr>
        <p:txBody>
          <a:bodyPr wrap="square" lIns="0" tIns="0" rIns="0" bIns="0" anchor="t">
            <a:spAutoFit/>
          </a:bodyPr>
          <a:lstStyle/>
          <a:p>
            <a:pPr algn="l">
              <a:lnSpc>
                <a:spcPts val="2279"/>
              </a:lnSpc>
            </a:pPr>
            <a:r>
              <a:rPr sz="1425" b="0" i="0" u="none">
                <a:solidFill>
                  <a:srgbClr val="334155"/>
                </a:solidFill>
                <a:latin typeface="Lato"/>
              </a:rPr>
              <a:t>İş kazaları ve meslek hastalıkları sigorta sisteminin bizzat merkezinde yer alır. Kaza verilerini doğrudan sigorta ve önleme politikalarıyla entegre ederek benzersiz bir model sunar.</a:t>
            </a:r>
          </a:p>
        </p:txBody>
      </p:sp>
      <p:sp>
        <p:nvSpPr>
          <p:cNvPr id="1048609" name="TextBox 5"/>
          <p:cNvSpPr txBox="1"/>
          <p:nvPr/>
        </p:nvSpPr>
        <p:spPr>
          <a:xfrm>
            <a:off x="5476875" y="3223319"/>
            <a:ext cx="6143625" cy="578941"/>
          </a:xfrm>
          <a:prstGeom prst="rect">
            <a:avLst/>
          </a:prstGeom>
          <a:noFill/>
        </p:spPr>
        <p:txBody>
          <a:bodyPr wrap="square" lIns="0" tIns="0" rIns="0" bIns="0" anchor="t">
            <a:spAutoFit/>
          </a:bodyPr>
          <a:lstStyle/>
          <a:p>
            <a:pPr algn="l">
              <a:lnSpc>
                <a:spcPts val="2279"/>
              </a:lnSpc>
            </a:pPr>
            <a:r>
              <a:rPr sz="1425" b="0" i="0" u="none">
                <a:solidFill>
                  <a:srgbClr val="334155"/>
                </a:solidFill>
                <a:latin typeface="Lato"/>
              </a:rPr>
              <a:t>Kurumsal düzeyde profesyonel İSG eğitimleri düzenler ve bu kapsamda işletmelere doğrudan iyileştirme amaçlı hibe destekleri sağlar.</a:t>
            </a:r>
          </a:p>
        </p:txBody>
      </p:sp>
      <p:sp>
        <p:nvSpPr>
          <p:cNvPr id="1048610" name="TextBox 6"/>
          <p:cNvSpPr txBox="1"/>
          <p:nvPr/>
        </p:nvSpPr>
        <p:spPr>
          <a:xfrm>
            <a:off x="5476875" y="3992760"/>
            <a:ext cx="6143625" cy="578941"/>
          </a:xfrm>
          <a:prstGeom prst="rect">
            <a:avLst/>
          </a:prstGeom>
          <a:noFill/>
        </p:spPr>
        <p:txBody>
          <a:bodyPr wrap="square" lIns="0" tIns="0" rIns="0" bIns="0" anchor="t">
            <a:spAutoFit/>
          </a:bodyPr>
          <a:lstStyle/>
          <a:p>
            <a:pPr algn="l">
              <a:lnSpc>
                <a:spcPts val="2279"/>
              </a:lnSpc>
            </a:pPr>
            <a:r>
              <a:rPr sz="1425" b="0" i="0" u="none">
                <a:solidFill>
                  <a:srgbClr val="334155"/>
                </a:solidFill>
                <a:latin typeface="Lato"/>
              </a:rPr>
              <a:t>Avrupa Komisyonu'nun "Sizin Avrupanız" portalinin resmi bir parçasıdır ve uluslararası standartlarda hizmet verir.</a:t>
            </a:r>
          </a:p>
        </p:txBody>
      </p:sp>
      <p:sp>
        <p:nvSpPr>
          <p:cNvPr id="1048611" name="TextBox 7"/>
          <p:cNvSpPr txBox="1"/>
          <p:nvPr/>
        </p:nvSpPr>
        <p:spPr>
          <a:xfrm>
            <a:off x="5476875" y="4762202"/>
            <a:ext cx="6143625" cy="578941"/>
          </a:xfrm>
          <a:prstGeom prst="rect">
            <a:avLst/>
          </a:prstGeom>
          <a:noFill/>
        </p:spPr>
        <p:txBody>
          <a:bodyPr wrap="square" lIns="0" tIns="0" rIns="0" bIns="0" anchor="t">
            <a:spAutoFit/>
          </a:bodyPr>
          <a:lstStyle/>
          <a:p>
            <a:pPr algn="l">
              <a:lnSpc>
                <a:spcPts val="2279"/>
              </a:lnSpc>
            </a:pPr>
            <a:r>
              <a:rPr sz="1425" b="0" i="0" u="none">
                <a:solidFill>
                  <a:srgbClr val="334155"/>
                </a:solidFill>
                <a:latin typeface="Lato"/>
              </a:rPr>
              <a:t>Doğal afet mağdurlarına burs desteği sunar ve tehlikeli faaliyetlerde bulunan işçileri güvence altına alacak özel sigortalar sağlar.</a:t>
            </a:r>
          </a:p>
        </p:txBody>
      </p:sp>
      <p:sp>
        <p:nvSpPr>
          <p:cNvPr id="1048612" name="TextBox 8"/>
          <p:cNvSpPr txBox="1"/>
          <p:nvPr/>
        </p:nvSpPr>
        <p:spPr>
          <a:xfrm>
            <a:off x="571500" y="571500"/>
            <a:ext cx="11601450" cy="457200"/>
          </a:xfrm>
          <a:prstGeom prst="rect">
            <a:avLst/>
          </a:prstGeom>
          <a:noFill/>
        </p:spPr>
        <p:txBody>
          <a:bodyPr wrap="square" lIns="0" tIns="0" rIns="0" bIns="0" anchor="t">
            <a:spAutoFit/>
          </a:bodyPr>
          <a:lstStyle/>
          <a:p>
            <a:pPr algn="l">
              <a:lnSpc>
                <a:spcPts val="3600"/>
              </a:lnSpc>
            </a:pPr>
            <a:r>
              <a:rPr sz="3000" b="1" i="0" u="none">
                <a:solidFill>
                  <a:srgbClr val="0F172A"/>
                </a:solidFill>
                <a:latin typeface="Poppins"/>
              </a:rPr>
              <a:t>INAIL (İtalya): Sigorta ve Önleme</a:t>
            </a:r>
          </a:p>
        </p:txBody>
      </p:sp>
      <p:pic>
        <p:nvPicPr>
          <p:cNvPr id="2097175" name="Picture 9" descr="image.png"/>
          <p:cNvPicPr>
            <a:picLocks noChangeAspect="1"/>
          </p:cNvPicPr>
          <p:nvPr/>
        </p:nvPicPr>
        <p:blipFill>
          <a:blip r:embed="rId5"/>
          <a:stretch>
            <a:fillRect/>
          </a:stretch>
        </p:blipFill>
        <p:spPr>
          <a:xfrm>
            <a:off x="5143500" y="2183457"/>
            <a:ext cx="104775" cy="219075"/>
          </a:xfrm>
          <a:prstGeom prst="rect">
            <a:avLst/>
          </a:prstGeom>
        </p:spPr>
      </p:pic>
      <p:pic>
        <p:nvPicPr>
          <p:cNvPr id="2097176" name="Picture 10" descr="image.png"/>
          <p:cNvPicPr>
            <a:picLocks noChangeAspect="1"/>
          </p:cNvPicPr>
          <p:nvPr/>
        </p:nvPicPr>
        <p:blipFill>
          <a:blip r:embed="rId5"/>
          <a:stretch>
            <a:fillRect/>
          </a:stretch>
        </p:blipFill>
        <p:spPr>
          <a:xfrm>
            <a:off x="5143500" y="3242369"/>
            <a:ext cx="104775" cy="219075"/>
          </a:xfrm>
          <a:prstGeom prst="rect">
            <a:avLst/>
          </a:prstGeom>
        </p:spPr>
      </p:pic>
      <p:pic>
        <p:nvPicPr>
          <p:cNvPr id="2097177" name="Picture 11" descr="image.png"/>
          <p:cNvPicPr>
            <a:picLocks noChangeAspect="1"/>
          </p:cNvPicPr>
          <p:nvPr/>
        </p:nvPicPr>
        <p:blipFill>
          <a:blip r:embed="rId5"/>
          <a:stretch>
            <a:fillRect/>
          </a:stretch>
        </p:blipFill>
        <p:spPr>
          <a:xfrm>
            <a:off x="5143500" y="4011810"/>
            <a:ext cx="104775" cy="219075"/>
          </a:xfrm>
          <a:prstGeom prst="rect">
            <a:avLst/>
          </a:prstGeom>
        </p:spPr>
      </p:pic>
      <p:pic>
        <p:nvPicPr>
          <p:cNvPr id="2097178" name="Picture 12" descr="image.png"/>
          <p:cNvPicPr>
            <a:picLocks noChangeAspect="1"/>
          </p:cNvPicPr>
          <p:nvPr/>
        </p:nvPicPr>
        <p:blipFill>
          <a:blip r:embed="rId5"/>
          <a:stretch>
            <a:fillRect/>
          </a:stretch>
        </p:blipFill>
        <p:spPr>
          <a:xfrm>
            <a:off x="5143500" y="4781252"/>
            <a:ext cx="104775" cy="21907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097179"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2097180" name="Picture 2" descr="image.png"/>
          <p:cNvPicPr>
            <a:picLocks noChangeAspect="1"/>
          </p:cNvPicPr>
          <p:nvPr/>
        </p:nvPicPr>
        <p:blipFill>
          <a:blip r:embed="rId3"/>
          <a:stretch>
            <a:fillRect/>
          </a:stretch>
        </p:blipFill>
        <p:spPr>
          <a:xfrm>
            <a:off x="571500" y="2312789"/>
            <a:ext cx="11049000" cy="3070473"/>
          </a:xfrm>
          <a:prstGeom prst="rect">
            <a:avLst/>
          </a:prstGeom>
        </p:spPr>
      </p:pic>
      <p:graphicFrame>
        <p:nvGraphicFramePr>
          <p:cNvPr id="4194304" name="Table 3"/>
          <p:cNvGraphicFramePr>
            <a:graphicFrameLocks noGrp="1"/>
          </p:cNvGraphicFramePr>
          <p:nvPr/>
        </p:nvGraphicFramePr>
        <p:xfrm>
          <a:off x="581025" y="2322314"/>
          <a:ext cx="11029949" cy="3051423"/>
        </p:xfrm>
        <a:graphic>
          <a:graphicData uri="http://schemas.openxmlformats.org/drawingml/2006/table">
            <a:tbl>
              <a:tblPr firstRow="1" bandRow="1">
                <a:tableStyleId>{5C22544A-7EE6-4342-B048-85BDC9FD1C3A}</a:tableStyleId>
              </a:tblPr>
              <a:tblGrid>
                <a:gridCol w="2167235">
                  <a:extLst>
                    <a:ext uri="{9D8B030D-6E8A-4147-A177-3AD203B41FA5}">
                      <a16:colId xmlns:a16="http://schemas.microsoft.com/office/drawing/2014/main" val="20000"/>
                    </a:ext>
                  </a:extLst>
                </a:gridCol>
                <a:gridCol w="3057376">
                  <a:extLst>
                    <a:ext uri="{9D8B030D-6E8A-4147-A177-3AD203B41FA5}">
                      <a16:colId xmlns:a16="http://schemas.microsoft.com/office/drawing/2014/main" val="20001"/>
                    </a:ext>
                  </a:extLst>
                </a:gridCol>
                <a:gridCol w="5805338">
                  <a:extLst>
                    <a:ext uri="{9D8B030D-6E8A-4147-A177-3AD203B41FA5}">
                      <a16:colId xmlns:a16="http://schemas.microsoft.com/office/drawing/2014/main" val="20002"/>
                    </a:ext>
                  </a:extLst>
                </a:gridCol>
              </a:tblGrid>
              <a:tr h="762855">
                <a:tc>
                  <a:txBody>
                    <a:bodyPr/>
                    <a:lstStyle/>
                    <a:p>
                      <a:pPr algn="l"/>
                      <a:r>
                        <a:rPr sz="1650" b="1" i="0" u="none">
                          <a:solidFill>
                            <a:srgbClr val="FFFFFF"/>
                          </a:solidFill>
                          <a:latin typeface="Lato"/>
                        </a:rPr>
                        <a:t>Temel İşlev</a:t>
                      </a:r>
                    </a:p>
                  </a:txBody>
                  <a:tcPr marL="63500" marR="63500" marT="25400" marB="25400" anchor="ctr">
                    <a:lnL>
                      <a:noFill/>
                    </a:lnL>
                    <a:lnR>
                      <a:noFill/>
                    </a:lnR>
                    <a:lnT>
                      <a:noFill/>
                    </a:lnT>
                    <a:lnB>
                      <a:noFill/>
                    </a:lnB>
                    <a:solidFill>
                      <a:srgbClr val="0F172A"/>
                    </a:solidFill>
                  </a:tcPr>
                </a:tc>
                <a:tc>
                  <a:txBody>
                    <a:bodyPr/>
                    <a:lstStyle/>
                    <a:p>
                      <a:pPr algn="l"/>
                      <a:r>
                        <a:rPr sz="1650" b="1" i="0" u="none">
                          <a:solidFill>
                            <a:srgbClr val="FFFFFF"/>
                          </a:solidFill>
                          <a:latin typeface="Lato"/>
                        </a:rPr>
                        <a:t>Öne Çıkan Kurumlar</a:t>
                      </a:r>
                    </a:p>
                  </a:txBody>
                  <a:tcPr marL="63500" marR="63500" marT="25400" marB="25400" anchor="ctr">
                    <a:lnL>
                      <a:noFill/>
                    </a:lnL>
                    <a:lnR>
                      <a:noFill/>
                    </a:lnR>
                    <a:lnT>
                      <a:noFill/>
                    </a:lnT>
                    <a:lnB>
                      <a:noFill/>
                    </a:lnB>
                    <a:solidFill>
                      <a:srgbClr val="0F172A"/>
                    </a:solidFill>
                  </a:tcPr>
                </a:tc>
                <a:tc>
                  <a:txBody>
                    <a:bodyPr/>
                    <a:lstStyle/>
                    <a:p>
                      <a:pPr algn="l"/>
                      <a:r>
                        <a:rPr sz="1650" b="1" i="0" u="none">
                          <a:solidFill>
                            <a:srgbClr val="FFFFFF"/>
                          </a:solidFill>
                          <a:latin typeface="Lato"/>
                        </a:rPr>
                        <a:t>Yöntem ve Yaklaşım</a:t>
                      </a:r>
                    </a:p>
                  </a:txBody>
                  <a:tcPr marL="63500" marR="63500" marT="25400" marB="25400" anchor="ctr">
                    <a:lnL>
                      <a:noFill/>
                    </a:lnL>
                    <a:lnR>
                      <a:noFill/>
                    </a:lnR>
                    <a:lnT>
                      <a:noFill/>
                    </a:lnT>
                    <a:lnB>
                      <a:noFill/>
                    </a:lnB>
                    <a:solidFill>
                      <a:srgbClr val="0F172A"/>
                    </a:solidFill>
                  </a:tcPr>
                </a:tc>
                <a:extLst>
                  <a:ext uri="{0D108BD9-81ED-4DB2-BD59-A6C34878D82A}">
                    <a16:rowId xmlns:a16="http://schemas.microsoft.com/office/drawing/2014/main" val="10000"/>
                  </a:ext>
                </a:extLst>
              </a:tr>
              <a:tr h="762855">
                <a:tc>
                  <a:txBody>
                    <a:bodyPr/>
                    <a:lstStyle/>
                    <a:p>
                      <a:pPr algn="l"/>
                      <a:r>
                        <a:rPr sz="1425" b="1" i="0" u="none">
                          <a:solidFill>
                            <a:srgbClr val="334155"/>
                          </a:solidFill>
                          <a:latin typeface="Lato"/>
                        </a:rPr>
                        <a:t>Bilimsel Risk Tespiti</a:t>
                      </a:r>
                    </a:p>
                  </a:txBody>
                  <a:tcPr marL="63500" marR="63500" marT="25400" marB="25400" anchor="ctr">
                    <a:lnL>
                      <a:noFill/>
                    </a:lnL>
                    <a:lnR>
                      <a:noFill/>
                    </a:lnR>
                    <a:lnT>
                      <a:noFill/>
                    </a:lnT>
                    <a:lnB>
                      <a:noFill/>
                    </a:lnB>
                    <a:noFill/>
                  </a:tcPr>
                </a:tc>
                <a:tc>
                  <a:txBody>
                    <a:bodyPr/>
                    <a:lstStyle/>
                    <a:p>
                      <a:pPr algn="l"/>
                      <a:r>
                        <a:rPr sz="1425" b="0" i="0" u="none">
                          <a:solidFill>
                            <a:srgbClr val="334155"/>
                          </a:solidFill>
                          <a:latin typeface="Lato"/>
                        </a:rPr>
                        <a:t>NIOSH (ABD), FIOH</a:t>
                      </a:r>
                    </a:p>
                  </a:txBody>
                  <a:tcPr marL="63500" marR="63500" marT="25400" marB="25400" anchor="ctr">
                    <a:lnL>
                      <a:noFill/>
                    </a:lnL>
                    <a:lnR>
                      <a:noFill/>
                    </a:lnR>
                    <a:lnT>
                      <a:noFill/>
                    </a:lnT>
                    <a:lnB>
                      <a:noFill/>
                    </a:lnB>
                    <a:noFill/>
                  </a:tcPr>
                </a:tc>
                <a:tc>
                  <a:txBody>
                    <a:bodyPr/>
                    <a:lstStyle/>
                    <a:p>
                      <a:pPr algn="l"/>
                      <a:r>
                        <a:rPr sz="1425" b="0" i="0" u="none">
                          <a:solidFill>
                            <a:srgbClr val="334155"/>
                          </a:solidFill>
                          <a:latin typeface="Lato"/>
                        </a:rPr>
                        <a:t>Akademik araştırma, saha testleri ve ölçüm verileri toplama</a:t>
                      </a:r>
                    </a:p>
                  </a:txBody>
                  <a:tcPr marL="63500" marR="63500" marT="25400" marB="25400" anchor="ctr">
                    <a:lnL>
                      <a:noFill/>
                    </a:lnL>
                    <a:lnR>
                      <a:noFill/>
                    </a:lnR>
                    <a:lnT>
                      <a:noFill/>
                    </a:lnT>
                    <a:lnB>
                      <a:noFill/>
                    </a:lnB>
                    <a:noFill/>
                  </a:tcPr>
                </a:tc>
                <a:extLst>
                  <a:ext uri="{0D108BD9-81ED-4DB2-BD59-A6C34878D82A}">
                    <a16:rowId xmlns:a16="http://schemas.microsoft.com/office/drawing/2014/main" val="10001"/>
                  </a:ext>
                </a:extLst>
              </a:tr>
              <a:tr h="762855">
                <a:tc>
                  <a:txBody>
                    <a:bodyPr/>
                    <a:lstStyle/>
                    <a:p>
                      <a:pPr algn="l"/>
                      <a:r>
                        <a:rPr sz="1425" b="1" i="0" u="none">
                          <a:solidFill>
                            <a:srgbClr val="334155"/>
                          </a:solidFill>
                          <a:latin typeface="Lato"/>
                        </a:rPr>
                        <a:t>Kamu Politikası</a:t>
                      </a:r>
                    </a:p>
                  </a:txBody>
                  <a:tcPr marL="63500" marR="63500" marT="25400" marB="25400" anchor="ctr">
                    <a:lnL>
                      <a:noFill/>
                    </a:lnL>
                    <a:lnR>
                      <a:noFill/>
                    </a:lnR>
                    <a:lnT>
                      <a:noFill/>
                    </a:lnT>
                    <a:lnB>
                      <a:noFill/>
                    </a:lnB>
                    <a:solidFill>
                      <a:srgbClr val="F8FAFC"/>
                    </a:solidFill>
                  </a:tcPr>
                </a:tc>
                <a:tc>
                  <a:txBody>
                    <a:bodyPr/>
                    <a:lstStyle/>
                    <a:p>
                      <a:pPr algn="l"/>
                      <a:r>
                        <a:rPr sz="1425" b="0" i="0" u="none">
                          <a:solidFill>
                            <a:srgbClr val="334155"/>
                          </a:solidFill>
                          <a:latin typeface="Lato"/>
                        </a:rPr>
                        <a:t>BAuA (Almanya), INSST, VÚBP</a:t>
                      </a:r>
                    </a:p>
                  </a:txBody>
                  <a:tcPr marL="63500" marR="63500" marT="25400" marB="25400" anchor="ctr">
                    <a:lnL>
                      <a:noFill/>
                    </a:lnL>
                    <a:lnR>
                      <a:noFill/>
                    </a:lnR>
                    <a:lnT>
                      <a:noFill/>
                    </a:lnT>
                    <a:lnB>
                      <a:noFill/>
                    </a:lnB>
                    <a:solidFill>
                      <a:srgbClr val="F8FAFC"/>
                    </a:solidFill>
                  </a:tcPr>
                </a:tc>
                <a:tc>
                  <a:txBody>
                    <a:bodyPr/>
                    <a:lstStyle/>
                    <a:p>
                      <a:pPr algn="l"/>
                      <a:r>
                        <a:rPr sz="1425" b="0" i="0" u="none">
                          <a:solidFill>
                            <a:srgbClr val="334155"/>
                          </a:solidFill>
                          <a:latin typeface="Lato"/>
                        </a:rPr>
                        <a:t>Bulguları hayata aktarma, standart belirleme ve proaktif önleme</a:t>
                      </a:r>
                    </a:p>
                  </a:txBody>
                  <a:tcPr marL="63500" marR="63500" marT="25400" marB="25400" anchor="ctr">
                    <a:lnL>
                      <a:noFill/>
                    </a:lnL>
                    <a:lnR>
                      <a:noFill/>
                    </a:lnR>
                    <a:lnT>
                      <a:noFill/>
                    </a:lnT>
                    <a:lnB>
                      <a:noFill/>
                    </a:lnB>
                    <a:solidFill>
                      <a:srgbClr val="F8FAFC"/>
                    </a:solidFill>
                  </a:tcPr>
                </a:tc>
                <a:extLst>
                  <a:ext uri="{0D108BD9-81ED-4DB2-BD59-A6C34878D82A}">
                    <a16:rowId xmlns:a16="http://schemas.microsoft.com/office/drawing/2014/main" val="10002"/>
                  </a:ext>
                </a:extLst>
              </a:tr>
              <a:tr h="762858">
                <a:tc>
                  <a:txBody>
                    <a:bodyPr/>
                    <a:lstStyle/>
                    <a:p>
                      <a:pPr algn="l"/>
                      <a:r>
                        <a:rPr sz="1425" b="1" i="0" u="none">
                          <a:solidFill>
                            <a:srgbClr val="334155"/>
                          </a:solidFill>
                          <a:latin typeface="Lato"/>
                        </a:rPr>
                        <a:t>Kaza Sigortası</a:t>
                      </a:r>
                    </a:p>
                  </a:txBody>
                  <a:tcPr marL="63500" marR="63500" marT="25400" marB="25400" anchor="ctr">
                    <a:lnL>
                      <a:noFill/>
                    </a:lnL>
                    <a:lnR>
                      <a:noFill/>
                    </a:lnR>
                    <a:lnT>
                      <a:noFill/>
                    </a:lnT>
                    <a:lnB>
                      <a:noFill/>
                    </a:lnB>
                    <a:noFill/>
                  </a:tcPr>
                </a:tc>
                <a:tc>
                  <a:txBody>
                    <a:bodyPr/>
                    <a:lstStyle/>
                    <a:p>
                      <a:pPr algn="l"/>
                      <a:r>
                        <a:rPr sz="1425" b="0" i="0" u="none">
                          <a:solidFill>
                            <a:srgbClr val="334155"/>
                          </a:solidFill>
                          <a:latin typeface="Lato"/>
                        </a:rPr>
                        <a:t>IFA (Almanya), INAIL (İtalya)</a:t>
                      </a:r>
                    </a:p>
                  </a:txBody>
                  <a:tcPr marL="63500" marR="63500" marT="25400" marB="25400" anchor="ctr">
                    <a:lnL>
                      <a:noFill/>
                    </a:lnL>
                    <a:lnR>
                      <a:noFill/>
                    </a:lnR>
                    <a:lnT>
                      <a:noFill/>
                    </a:lnT>
                    <a:lnB>
                      <a:noFill/>
                    </a:lnB>
                    <a:noFill/>
                  </a:tcPr>
                </a:tc>
                <a:tc>
                  <a:txBody>
                    <a:bodyPr/>
                    <a:lstStyle/>
                    <a:p>
                      <a:pPr algn="l"/>
                      <a:r>
                        <a:rPr sz="1425" b="0" i="0" u="none">
                          <a:solidFill>
                            <a:srgbClr val="334155"/>
                          </a:solidFill>
                          <a:latin typeface="Lato"/>
                        </a:rPr>
                        <a:t>Risk sigortalama, kaza araştırma, mali destek (hibe/burs) sunma</a:t>
                      </a:r>
                    </a:p>
                  </a:txBody>
                  <a:tcPr marL="63500" marR="63500" marT="25400" marB="25400" anchor="ctr">
                    <a:lnL>
                      <a:noFill/>
                    </a:lnL>
                    <a:lnR>
                      <a:noFill/>
                    </a:lnR>
                    <a:lnT>
                      <a:noFill/>
                    </a:lnT>
                    <a:lnB>
                      <a:noFill/>
                    </a:lnB>
                    <a:noFill/>
                  </a:tcPr>
                </a:tc>
                <a:extLst>
                  <a:ext uri="{0D108BD9-81ED-4DB2-BD59-A6C34878D82A}">
                    <a16:rowId xmlns:a16="http://schemas.microsoft.com/office/drawing/2014/main" val="10003"/>
                  </a:ext>
                </a:extLst>
              </a:tr>
            </a:tbl>
          </a:graphicData>
        </a:graphic>
      </p:graphicFrame>
      <p:sp>
        <p:nvSpPr>
          <p:cNvPr id="1048613" name="Rectangle 4"/>
          <p:cNvSpPr/>
          <p:nvPr/>
        </p:nvSpPr>
        <p:spPr>
          <a:xfrm>
            <a:off x="581025" y="3856583"/>
            <a:ext cx="216723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48614" name="Rectangle 5"/>
          <p:cNvSpPr/>
          <p:nvPr/>
        </p:nvSpPr>
        <p:spPr>
          <a:xfrm>
            <a:off x="2748260" y="3856583"/>
            <a:ext cx="3057376"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48615" name="Rectangle 6"/>
          <p:cNvSpPr/>
          <p:nvPr/>
        </p:nvSpPr>
        <p:spPr>
          <a:xfrm>
            <a:off x="5805636" y="3856583"/>
            <a:ext cx="5805338"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48616" name="Rectangle 7"/>
          <p:cNvSpPr/>
          <p:nvPr/>
        </p:nvSpPr>
        <p:spPr>
          <a:xfrm>
            <a:off x="581025" y="4612778"/>
            <a:ext cx="2167235"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48617" name="Rectangle 8"/>
          <p:cNvSpPr/>
          <p:nvPr/>
        </p:nvSpPr>
        <p:spPr>
          <a:xfrm>
            <a:off x="2748260" y="4612778"/>
            <a:ext cx="3057376"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48618" name="Rectangle 9"/>
          <p:cNvSpPr/>
          <p:nvPr/>
        </p:nvSpPr>
        <p:spPr>
          <a:xfrm>
            <a:off x="5805636" y="4612778"/>
            <a:ext cx="5805338"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48619" name="TextBox 10"/>
          <p:cNvSpPr txBox="1"/>
          <p:nvPr/>
        </p:nvSpPr>
        <p:spPr>
          <a:xfrm>
            <a:off x="571500" y="571500"/>
            <a:ext cx="11601450" cy="457200"/>
          </a:xfrm>
          <a:prstGeom prst="rect">
            <a:avLst/>
          </a:prstGeom>
          <a:noFill/>
        </p:spPr>
        <p:txBody>
          <a:bodyPr wrap="square" lIns="0" tIns="0" rIns="0" bIns="0" anchor="t">
            <a:spAutoFit/>
          </a:bodyPr>
          <a:lstStyle/>
          <a:p>
            <a:pPr algn="l">
              <a:lnSpc>
                <a:spcPts val="3600"/>
              </a:lnSpc>
            </a:pPr>
            <a:r>
              <a:rPr sz="3000" b="1" i="0" u="none">
                <a:solidFill>
                  <a:srgbClr val="0F172A"/>
                </a:solidFill>
                <a:latin typeface="Poppins"/>
              </a:rPr>
              <a:t>Kurumların İşlevsel Odakları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097181"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2097182" name="Picture 2" descr="image.png"/>
          <p:cNvPicPr>
            <a:picLocks noChangeAspect="1"/>
          </p:cNvPicPr>
          <p:nvPr/>
        </p:nvPicPr>
        <p:blipFill>
          <a:blip r:embed="rId3"/>
          <a:stretch>
            <a:fillRect/>
          </a:stretch>
        </p:blipFill>
        <p:spPr>
          <a:xfrm>
            <a:off x="571500" y="1409700"/>
            <a:ext cx="11049000" cy="5394870"/>
          </a:xfrm>
          <a:prstGeom prst="rect">
            <a:avLst/>
          </a:prstGeom>
        </p:spPr>
      </p:pic>
      <p:pic>
        <p:nvPicPr>
          <p:cNvPr id="2097183" name="Picture 3" descr="image.png"/>
          <p:cNvPicPr>
            <a:picLocks noChangeAspect="1"/>
          </p:cNvPicPr>
          <p:nvPr/>
        </p:nvPicPr>
        <p:blipFill>
          <a:blip r:embed="rId4"/>
          <a:stretch>
            <a:fillRect/>
          </a:stretch>
        </p:blipFill>
        <p:spPr>
          <a:xfrm>
            <a:off x="1809750" y="5600700"/>
            <a:ext cx="8572500" cy="1203870"/>
          </a:xfrm>
          <a:prstGeom prst="rect">
            <a:avLst/>
          </a:prstGeom>
        </p:spPr>
      </p:pic>
      <p:sp>
        <p:nvSpPr>
          <p:cNvPr id="1048620" name="TextBox 4"/>
          <p:cNvSpPr txBox="1"/>
          <p:nvPr/>
        </p:nvSpPr>
        <p:spPr>
          <a:xfrm>
            <a:off x="571500" y="571500"/>
            <a:ext cx="11601450" cy="457200"/>
          </a:xfrm>
          <a:prstGeom prst="rect">
            <a:avLst/>
          </a:prstGeom>
          <a:noFill/>
        </p:spPr>
        <p:txBody>
          <a:bodyPr wrap="square" lIns="0" tIns="0" rIns="0" bIns="0" anchor="t">
            <a:spAutoFit/>
          </a:bodyPr>
          <a:lstStyle/>
          <a:p>
            <a:pPr algn="l">
              <a:lnSpc>
                <a:spcPts val="3600"/>
              </a:lnSpc>
            </a:pPr>
            <a:r>
              <a:rPr sz="3000" b="1" i="0" u="none">
                <a:solidFill>
                  <a:srgbClr val="0F172A"/>
                </a:solidFill>
                <a:latin typeface="Poppins"/>
              </a:rPr>
              <a:t>Almanya Kaza Karakteristiği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097184"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2097185" name="Picture 2" descr="image.png"/>
          <p:cNvPicPr>
            <a:picLocks noChangeAspect="1"/>
          </p:cNvPicPr>
          <p:nvPr/>
        </p:nvPicPr>
        <p:blipFill>
          <a:blip r:embed="rId3"/>
          <a:stretch>
            <a:fillRect/>
          </a:stretch>
        </p:blipFill>
        <p:spPr>
          <a:xfrm>
            <a:off x="571500" y="2290762"/>
            <a:ext cx="5238750" cy="3114675"/>
          </a:xfrm>
          <a:prstGeom prst="rect">
            <a:avLst/>
          </a:prstGeom>
        </p:spPr>
      </p:pic>
      <p:sp>
        <p:nvSpPr>
          <p:cNvPr id="1048621" name="TextBox 3"/>
          <p:cNvSpPr txBox="1"/>
          <p:nvPr/>
        </p:nvSpPr>
        <p:spPr>
          <a:xfrm>
            <a:off x="771525" y="2871787"/>
            <a:ext cx="4838700" cy="1524000"/>
          </a:xfrm>
          <a:prstGeom prst="rect">
            <a:avLst/>
          </a:prstGeom>
          <a:noFill/>
        </p:spPr>
        <p:txBody>
          <a:bodyPr wrap="square" lIns="0" tIns="0" rIns="0" bIns="0" anchor="t">
            <a:spAutoFit/>
          </a:bodyPr>
          <a:lstStyle/>
          <a:p>
            <a:pPr algn="ctr">
              <a:lnSpc>
                <a:spcPts val="12000"/>
              </a:lnSpc>
            </a:pPr>
            <a:r>
              <a:rPr sz="12000" b="1" i="0" u="none">
                <a:solidFill>
                  <a:srgbClr val="2563EB"/>
                </a:solidFill>
                <a:latin typeface="Poppins"/>
              </a:rPr>
              <a:t>5.070</a:t>
            </a:r>
          </a:p>
        </p:txBody>
      </p:sp>
      <p:sp>
        <p:nvSpPr>
          <p:cNvPr id="1048622" name="TextBox 4"/>
          <p:cNvSpPr txBox="1"/>
          <p:nvPr/>
        </p:nvSpPr>
        <p:spPr>
          <a:xfrm>
            <a:off x="771525" y="4491037"/>
            <a:ext cx="4838700" cy="333375"/>
          </a:xfrm>
          <a:prstGeom prst="rect">
            <a:avLst/>
          </a:prstGeom>
          <a:noFill/>
        </p:spPr>
        <p:txBody>
          <a:bodyPr wrap="square" lIns="0" tIns="0" rIns="0" bIns="0" anchor="t">
            <a:spAutoFit/>
          </a:bodyPr>
          <a:lstStyle/>
          <a:p>
            <a:pPr algn="ctr"/>
            <a:r>
              <a:rPr sz="2100" b="1" i="0" u="none">
                <a:solidFill>
                  <a:srgbClr val="0F172A"/>
                </a:solidFill>
                <a:latin typeface="Lato"/>
              </a:rPr>
              <a:t>Ölümcül İş Kazası</a:t>
            </a:r>
          </a:p>
        </p:txBody>
      </p:sp>
      <p:sp>
        <p:nvSpPr>
          <p:cNvPr id="1048623" name="TextBox 5"/>
          <p:cNvSpPr txBox="1"/>
          <p:nvPr/>
        </p:nvSpPr>
        <p:spPr>
          <a:xfrm>
            <a:off x="6381750" y="2218432"/>
            <a:ext cx="5500687" cy="297060"/>
          </a:xfrm>
          <a:prstGeom prst="rect">
            <a:avLst/>
          </a:prstGeom>
          <a:noFill/>
        </p:spPr>
        <p:txBody>
          <a:bodyPr wrap="square" lIns="0" tIns="0" rIns="0" bIns="0" anchor="t">
            <a:spAutoFit/>
          </a:bodyPr>
          <a:lstStyle/>
          <a:p>
            <a:pPr algn="l">
              <a:lnSpc>
                <a:spcPts val="2340"/>
              </a:lnSpc>
            </a:pPr>
            <a:r>
              <a:rPr sz="1950" b="1" i="0" u="none">
                <a:solidFill>
                  <a:srgbClr val="1E293B"/>
                </a:solidFill>
                <a:latin typeface="Poppins"/>
              </a:rPr>
              <a:t>Sektörel Risk Dağılımı</a:t>
            </a:r>
          </a:p>
        </p:txBody>
      </p:sp>
      <p:sp>
        <p:nvSpPr>
          <p:cNvPr id="1048624" name="TextBox 6"/>
          <p:cNvSpPr txBox="1"/>
          <p:nvPr/>
        </p:nvSpPr>
        <p:spPr>
          <a:xfrm>
            <a:off x="6381750" y="2658367"/>
            <a:ext cx="5238750" cy="1219200"/>
          </a:xfrm>
          <a:prstGeom prst="rect">
            <a:avLst/>
          </a:prstGeom>
          <a:noFill/>
        </p:spPr>
        <p:txBody>
          <a:bodyPr wrap="square" lIns="0" tIns="0" rIns="0" bIns="0" anchor="t">
            <a:spAutoFit/>
          </a:bodyPr>
          <a:lstStyle/>
          <a:p>
            <a:pPr algn="l">
              <a:lnSpc>
                <a:spcPts val="2400"/>
              </a:lnSpc>
            </a:pPr>
            <a:r>
              <a:rPr sz="1500" b="0" i="0" u="none">
                <a:solidFill>
                  <a:srgbClr val="334155"/>
                </a:solidFill>
                <a:latin typeface="Lato"/>
              </a:rPr>
              <a:t>Güncel 2024 verilerine göre Amerika Birleşik Devletleri'nde 5.070 adet ölümcül iş kazası kaydedilmiştir. ABD'de ölümlü iş kazaları açısından analiz yapıldığında, </a:t>
            </a:r>
            <a:r>
              <a:rPr sz="1500" b="1" i="0" u="none">
                <a:solidFill>
                  <a:srgbClr val="334155"/>
                </a:solidFill>
                <a:latin typeface="Lato"/>
              </a:rPr>
              <a:t>ulaşım ve lojistik</a:t>
            </a:r>
            <a:r>
              <a:rPr sz="1500" b="0" i="0" u="none">
                <a:solidFill>
                  <a:srgbClr val="334155"/>
                </a:solidFill>
                <a:latin typeface="Lato"/>
              </a:rPr>
              <a:t> sektörü çok net bir şekilde öne çıkmaktadır.</a:t>
            </a:r>
          </a:p>
        </p:txBody>
      </p:sp>
      <p:sp>
        <p:nvSpPr>
          <p:cNvPr id="1048625" name="TextBox 7"/>
          <p:cNvSpPr txBox="1"/>
          <p:nvPr/>
        </p:nvSpPr>
        <p:spPr>
          <a:xfrm>
            <a:off x="6381750" y="4068067"/>
            <a:ext cx="5238750" cy="1219200"/>
          </a:xfrm>
          <a:prstGeom prst="rect">
            <a:avLst/>
          </a:prstGeom>
          <a:noFill/>
        </p:spPr>
        <p:txBody>
          <a:bodyPr wrap="square" lIns="0" tIns="0" rIns="0" bIns="0" anchor="t">
            <a:spAutoFit/>
          </a:bodyPr>
          <a:lstStyle/>
          <a:p>
            <a:pPr algn="l">
              <a:lnSpc>
                <a:spcPts val="2400"/>
              </a:lnSpc>
            </a:pPr>
            <a:r>
              <a:rPr sz="1500" b="0" i="0" u="none">
                <a:solidFill>
                  <a:srgbClr val="334155"/>
                </a:solidFill>
                <a:latin typeface="Lato"/>
              </a:rPr>
              <a:t>İtalya örneğinde ise iş kazalarının profilinin ağırlıklı olarak </a:t>
            </a:r>
            <a:r>
              <a:rPr sz="1500" b="1" i="0" u="none">
                <a:solidFill>
                  <a:srgbClr val="334155"/>
                </a:solidFill>
                <a:latin typeface="Lato"/>
              </a:rPr>
              <a:t>inşaat, imalat ve taşımacılık</a:t>
            </a:r>
            <a:r>
              <a:rPr sz="1500" b="0" i="0" u="none">
                <a:solidFill>
                  <a:srgbClr val="334155"/>
                </a:solidFill>
                <a:latin typeface="Lato"/>
              </a:rPr>
              <a:t> sektörlerinde yoğunlaştığı görülmektedir. Bu kaza profili, INAIL gibi kurumların sigorta ve önleme odaklı yapılarını doğrudan şekillendirmektedir.</a:t>
            </a:r>
          </a:p>
        </p:txBody>
      </p:sp>
      <p:sp>
        <p:nvSpPr>
          <p:cNvPr id="1048626" name="TextBox 8"/>
          <p:cNvSpPr txBox="1"/>
          <p:nvPr/>
        </p:nvSpPr>
        <p:spPr>
          <a:xfrm>
            <a:off x="571500" y="571500"/>
            <a:ext cx="11601450" cy="457200"/>
          </a:xfrm>
          <a:prstGeom prst="rect">
            <a:avLst/>
          </a:prstGeom>
          <a:noFill/>
        </p:spPr>
        <p:txBody>
          <a:bodyPr wrap="square" lIns="0" tIns="0" rIns="0" bIns="0" anchor="t">
            <a:spAutoFit/>
          </a:bodyPr>
          <a:lstStyle/>
          <a:p>
            <a:pPr algn="l">
              <a:lnSpc>
                <a:spcPts val="3600"/>
              </a:lnSpc>
            </a:pPr>
            <a:r>
              <a:rPr sz="3000" b="1" i="0" u="none">
                <a:solidFill>
                  <a:srgbClr val="0F172A"/>
                </a:solidFill>
                <a:latin typeface="Poppins"/>
              </a:rPr>
              <a:t>ABD Kaza İstatistikleri (2024)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Geniş ekran</PresentationFormat>
  <Slides>8</Slides>
  <Notes>0</Notes>
  <HiddenSlides>0</HiddenSlides>
  <ScaleCrop>false</ScaleCrop>
  <HeadingPairs>
    <vt:vector size="4" baseType="variant">
      <vt:variant>
        <vt:lpstr>Tema</vt:lpstr>
      </vt:variant>
      <vt:variant>
        <vt:i4>1</vt:i4>
      </vt:variant>
      <vt:variant>
        <vt:lpstr>Slayt Başlıkları</vt:lpstr>
      </vt:variant>
      <vt:variant>
        <vt:i4>8</vt:i4>
      </vt:variant>
    </vt:vector>
  </HeadingPairs>
  <TitlesOfParts>
    <vt:vector size="9" baseType="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TB330FU</dc:creator>
  <cp:lastModifiedBy>Selen Ece</cp:lastModifiedBy>
  <cp:revision>1</cp:revision>
  <dcterms:created xsi:type="dcterms:W3CDTF">2013-01-27T05:14:16Z</dcterms:created>
  <dcterms:modified xsi:type="dcterms:W3CDTF">2026-09-13T09:54:07Z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fd6129b90a4e4c2592c967b9829ad627</vt:lpwstr>
  </property>
</Properties>
</file>